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71" r:id="rId2"/>
    <p:sldId id="273" r:id="rId3"/>
    <p:sldId id="288" r:id="rId4"/>
    <p:sldId id="274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1" r:id="rId17"/>
    <p:sldId id="300" r:id="rId18"/>
    <p:sldId id="302" r:id="rId19"/>
    <p:sldId id="303" r:id="rId20"/>
    <p:sldId id="304" r:id="rId21"/>
    <p:sldId id="305" r:id="rId22"/>
    <p:sldId id="306" r:id="rId23"/>
    <p:sldId id="258" r:id="rId24"/>
  </p:sldIdLst>
  <p:sldSz cx="12192000" cy="6858000"/>
  <p:notesSz cx="6858000" cy="9144000"/>
  <p:embeddedFontLst>
    <p:embeddedFont>
      <p:font typeface="D2Coding" panose="020B0600000101010101" charset="-127"/>
      <p:regular r:id="rId26"/>
      <p:bold r:id="rId27"/>
    </p:embeddedFont>
    <p:embeddedFont>
      <p:font typeface="나눔스퀘어 네오 Regular" panose="020B0600000101010101" charset="-127"/>
      <p:regular r:id="rId28"/>
    </p:embeddedFont>
    <p:embeddedFont>
      <p:font typeface="Cambria Math" panose="02040503050406030204" pitchFamily="18" charset="0"/>
      <p:regular r:id="rId29"/>
    </p:embeddedFont>
    <p:embeddedFont>
      <p:font typeface="나눔스퀘어_ac Bold" panose="020B0600000101010101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Intro" id="{9BAB98C7-22CF-4B6B-9317-BDC540C269D1}">
          <p14:sldIdLst>
            <p14:sldId id="271"/>
          </p14:sldIdLst>
        </p14:section>
        <p14:section name="1. Main" id="{7E1C7A5F-491F-4831-97E8-4ABD5E08E8DD}">
          <p14:sldIdLst>
            <p14:sldId id="273"/>
            <p14:sldId id="288"/>
            <p14:sldId id="274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1"/>
            <p14:sldId id="300"/>
            <p14:sldId id="302"/>
            <p14:sldId id="303"/>
            <p14:sldId id="304"/>
            <p14:sldId id="305"/>
            <p14:sldId id="30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DBF5"/>
    <a:srgbClr val="69258A"/>
    <a:srgbClr val="FFFFFF"/>
    <a:srgbClr val="5E217D"/>
    <a:srgbClr val="004098"/>
    <a:srgbClr val="0089A9"/>
    <a:srgbClr val="CBE7F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8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2024-05-23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B68603BE-F16C-2D94-29DB-8F6F35F4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>
            <a:lvl1pPr algn="l"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23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2682D-312C-0359-7342-69666F57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1971C-18E3-9786-E5C5-08F4D9FD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5B18-D0B8-EAF0-67AC-074D6EE3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041F-AC90-A1D5-112C-AAE9EFBA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19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579876" y="3236306"/>
            <a:ext cx="3636706" cy="5096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+mj-ea"/>
              </a:rPr>
              <a:t>4-(1). </a:t>
            </a:r>
            <a:r>
              <a:rPr lang="ko-KR" altLang="en-US" sz="2000" dirty="0">
                <a:latin typeface="+mj-ea"/>
                <a:ea typeface="+mj-ea"/>
              </a:rPr>
              <a:t>로지스틱 회귀 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183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04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462064" y="2243833"/>
            <a:ext cx="463393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+mj-ea"/>
              </a:rPr>
              <a:t>다양한 분류 </a:t>
            </a:r>
            <a:br>
              <a:rPr lang="en-US" altLang="ko-KR" sz="4000" dirty="0">
                <a:latin typeface="+mj-ea"/>
              </a:rPr>
            </a:br>
            <a:r>
              <a:rPr lang="ko-KR" altLang="en-US" sz="4000" dirty="0">
                <a:latin typeface="+mj-ea"/>
              </a:rPr>
              <a:t>알고리즘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24. 05. 24.FRY.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59A0E6EF-6375-B22B-63CA-754B0C0A9E2A}"/>
              </a:ext>
            </a:extLst>
          </p:cNvPr>
          <p:cNvSpPr txBox="1">
            <a:spLocks/>
          </p:cNvSpPr>
          <p:nvPr/>
        </p:nvSpPr>
        <p:spPr>
          <a:xfrm>
            <a:off x="2040758" y="3990911"/>
            <a:ext cx="3636706" cy="15553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+mj-ea"/>
                <a:ea typeface="+mj-ea"/>
              </a:rPr>
              <a:t>럭키백의 확률</a:t>
            </a:r>
            <a:endParaRPr lang="en-US" altLang="ko-KR" sz="18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+mj-ea"/>
                <a:ea typeface="+mj-ea"/>
              </a:rPr>
              <a:t>로지스틱 회귀</a:t>
            </a:r>
            <a:endParaRPr lang="en-US" altLang="ko-KR" sz="18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+mj-ea"/>
                <a:ea typeface="+mj-ea"/>
              </a:rPr>
              <a:t>로지스틱 회귀로 확률 예측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96CE779-A48B-5F1E-FAAC-22B22E60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213045"/>
            <a:ext cx="1049518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로지스틱 회귀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(Logistic Regression)</a:t>
            </a:r>
            <a:r>
              <a:rPr lang="ko-KR" altLang="en-US" sz="1600" dirty="0">
                <a:latin typeface="+mn-ea"/>
              </a:rPr>
              <a:t>는 이름은 회귀지만 분류 모델로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선형 회귀와 동일하게 선형 방정식을 학습함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8B9593-AC06-D8B5-3CDE-24FEE7CFC0A6}"/>
                  </a:ext>
                </a:extLst>
              </p:cNvPr>
              <p:cNvSpPr txBox="1"/>
              <p:nvPr/>
            </p:nvSpPr>
            <p:spPr>
              <a:xfrm>
                <a:off x="2293028" y="1836649"/>
                <a:ext cx="7230184" cy="415498"/>
              </a:xfrm>
              <a:prstGeom prst="rect">
                <a:avLst/>
              </a:prstGeom>
              <a:noFill/>
              <a:ln>
                <a:solidFill>
                  <a:srgbClr val="69258A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𝐿𝑒𝑛𝑔𝑡h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𝐷𝑖𝑎𝑔𝑜𝑛𝑎𝑙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𝐻𝑒𝑖𝑔h𝑡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𝑊𝑖𝑑𝑡h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8B9593-AC06-D8B5-3CDE-24FEE7CF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28" y="1836649"/>
                <a:ext cx="7230184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69258A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6421422-6550-09DC-AFB1-549BFCF0F18E}"/>
              </a:ext>
            </a:extLst>
          </p:cNvPr>
          <p:cNvSpPr txBox="1"/>
          <p:nvPr/>
        </p:nvSpPr>
        <p:spPr>
          <a:xfrm>
            <a:off x="660530" y="3198009"/>
            <a:ext cx="1020183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시그모이드 함수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(Sigmoid Function)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z </a:t>
            </a:r>
            <a:r>
              <a:rPr lang="ko-KR" altLang="en-US" sz="1600" dirty="0">
                <a:latin typeface="+mn-ea"/>
              </a:rPr>
              <a:t>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아주 큰 음수일때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이 되고</a:t>
            </a:r>
            <a:r>
              <a:rPr lang="en-US" altLang="ko-KR" sz="1600" dirty="0">
                <a:latin typeface="+mn-ea"/>
              </a:rPr>
              <a:t>, z</a:t>
            </a:r>
            <a:r>
              <a:rPr lang="ko-KR" altLang="en-US" sz="1600" dirty="0">
                <a:latin typeface="+mn-ea"/>
              </a:rPr>
              <a:t>가 아주 큰 양수일 때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이 되도록 바꿔 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59AEA-2956-4E6C-BF91-82F0C90A6E4E}"/>
              </a:ext>
            </a:extLst>
          </p:cNvPr>
          <p:cNvSpPr txBox="1"/>
          <p:nvPr/>
        </p:nvSpPr>
        <p:spPr>
          <a:xfrm>
            <a:off x="1055856" y="1659997"/>
            <a:ext cx="753732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ex)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6D457-3476-2BDF-6D31-C5C896C99934}"/>
              </a:ext>
            </a:extLst>
          </p:cNvPr>
          <p:cNvSpPr txBox="1"/>
          <p:nvPr/>
        </p:nvSpPr>
        <p:spPr>
          <a:xfrm>
            <a:off x="2293028" y="2303277"/>
            <a:ext cx="7043916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+mn-ea"/>
              </a:rPr>
              <a:t>a, b, c, d, e</a:t>
            </a:r>
            <a:r>
              <a:rPr lang="ko-KR" altLang="en-US" sz="1200" dirty="0">
                <a:latin typeface="+mn-ea"/>
              </a:rPr>
              <a:t>는 가중치 혹은 계수로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특성은 늘어났지만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장에서 다룬 다중회귀를 위한 선형방정식과 동일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+mn-ea"/>
              </a:rPr>
              <a:t>z</a:t>
            </a:r>
            <a:r>
              <a:rPr lang="ko-KR" altLang="en-US" sz="1200" dirty="0">
                <a:latin typeface="+mn-ea"/>
              </a:rPr>
              <a:t>는 어떤 값도 가능하지만 확률이 되려면 </a:t>
            </a:r>
            <a:r>
              <a:rPr lang="en-US" altLang="ko-KR" sz="1200" dirty="0">
                <a:latin typeface="+mn-ea"/>
              </a:rPr>
              <a:t>0~1(</a:t>
            </a:r>
            <a:r>
              <a:rPr lang="ko-KR" altLang="en-US" sz="1200" dirty="0">
                <a:latin typeface="+mn-ea"/>
              </a:rPr>
              <a:t>또는 </a:t>
            </a:r>
            <a:r>
              <a:rPr lang="en-US" altLang="ko-KR" sz="1200" dirty="0">
                <a:latin typeface="+mn-ea"/>
              </a:rPr>
              <a:t>0~100%) </a:t>
            </a:r>
            <a:r>
              <a:rPr lang="ko-KR" altLang="en-US" sz="1200" dirty="0">
                <a:latin typeface="+mn-ea"/>
              </a:rPr>
              <a:t>사이 값이 되어야 함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02EF84-483B-B033-621B-367BE69A5451}"/>
              </a:ext>
            </a:extLst>
          </p:cNvPr>
          <p:cNvGrpSpPr/>
          <p:nvPr/>
        </p:nvGrpSpPr>
        <p:grpSpPr>
          <a:xfrm>
            <a:off x="1064102" y="4625614"/>
            <a:ext cx="1628972" cy="1328829"/>
            <a:chOff x="3262874" y="4784213"/>
            <a:chExt cx="1628972" cy="132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471F6F2-942F-3EC1-1714-B2C27470B849}"/>
                    </a:ext>
                  </a:extLst>
                </p:cNvPr>
                <p:cNvSpPr txBox="1"/>
                <p:nvPr/>
              </p:nvSpPr>
              <p:spPr>
                <a:xfrm>
                  <a:off x="3262874" y="4784213"/>
                  <a:ext cx="1347228" cy="7924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471F6F2-942F-3EC1-1714-B2C27470B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874" y="4784213"/>
                  <a:ext cx="1347228" cy="7924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7984CF-95E8-CAA2-CDB0-5730B2FA6060}"/>
                </a:ext>
              </a:extLst>
            </p:cNvPr>
            <p:cNvSpPr txBox="1"/>
            <p:nvPr/>
          </p:nvSpPr>
          <p:spPr>
            <a:xfrm>
              <a:off x="3262874" y="5728641"/>
              <a:ext cx="1628972" cy="38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69258A"/>
                  </a:solidFill>
                  <a:latin typeface="+mn-ea"/>
                </a:rPr>
                <a:t>&lt;</a:t>
              </a:r>
              <a:r>
                <a:rPr lang="ko-KR" altLang="en-US" sz="1400" dirty="0">
                  <a:solidFill>
                    <a:srgbClr val="69258A"/>
                  </a:solidFill>
                  <a:latin typeface="+mn-ea"/>
                </a:rPr>
                <a:t>시그모이드 함수</a:t>
              </a:r>
              <a:r>
                <a:rPr lang="en-US" altLang="ko-KR" sz="1400" dirty="0">
                  <a:solidFill>
                    <a:srgbClr val="69258A"/>
                  </a:solidFill>
                  <a:latin typeface="+mn-ea"/>
                </a:rPr>
                <a:t>&gt;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22DB25-6050-1E16-A0DF-176EBEBBCE60}"/>
              </a:ext>
            </a:extLst>
          </p:cNvPr>
          <p:cNvGrpSpPr/>
          <p:nvPr/>
        </p:nvGrpSpPr>
        <p:grpSpPr>
          <a:xfrm>
            <a:off x="3093126" y="3868860"/>
            <a:ext cx="3338739" cy="2085583"/>
            <a:chOff x="6431280" y="4027459"/>
            <a:chExt cx="3338739" cy="208558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01CEA1E-717A-97AC-DD39-834A4BA371D4}"/>
                </a:ext>
              </a:extLst>
            </p:cNvPr>
            <p:cNvGrpSpPr/>
            <p:nvPr/>
          </p:nvGrpSpPr>
          <p:grpSpPr>
            <a:xfrm>
              <a:off x="6431280" y="4027459"/>
              <a:ext cx="3338739" cy="1701182"/>
              <a:chOff x="6096000" y="4144608"/>
              <a:chExt cx="3338739" cy="1701182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A8534A7-283A-DFE8-F2CC-A9CFFAF03414}"/>
                  </a:ext>
                </a:extLst>
              </p:cNvPr>
              <p:cNvGrpSpPr/>
              <p:nvPr/>
            </p:nvGrpSpPr>
            <p:grpSpPr>
              <a:xfrm>
                <a:off x="6174644" y="4144608"/>
                <a:ext cx="3162300" cy="1701182"/>
                <a:chOff x="5585460" y="3862668"/>
                <a:chExt cx="3162300" cy="1701182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79D466CB-77B2-D798-E07F-27D2120AC3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85460" y="5090160"/>
                  <a:ext cx="31623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FF66412C-116B-3C26-EDC0-5478AB941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8030" y="3862668"/>
                  <a:ext cx="0" cy="170118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CF647AD-5E31-E153-7448-855717056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7214" y="4343400"/>
                <a:ext cx="1649730" cy="0"/>
              </a:xfrm>
              <a:prstGeom prst="line">
                <a:avLst/>
              </a:prstGeom>
              <a:ln w="12700">
                <a:solidFill>
                  <a:srgbClr val="69258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D7C826-517F-627C-D7F5-208324260ABA}"/>
                  </a:ext>
                </a:extLst>
              </p:cNvPr>
              <p:cNvSpPr txBox="1"/>
              <p:nvPr/>
            </p:nvSpPr>
            <p:spPr>
              <a:xfrm>
                <a:off x="6224222" y="4945958"/>
                <a:ext cx="301686" cy="426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+mn-ea"/>
                  </a:rPr>
                  <a:t>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8DA4A09-08FE-AFB5-D1E5-5F0A027A562C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5267082"/>
                    <a:ext cx="5629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US" altLang="ko-KR" sz="16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8DA4A09-08FE-AFB5-D1E5-5F0A027A56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5267082"/>
                    <a:ext cx="5629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CF1706-9615-987B-7F65-B8F2BE32ACBC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364" y="5267082"/>
                    <a:ext cx="43537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US" altLang="ko-KR" sz="16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CF1706-9615-987B-7F65-B8F2BE32A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9364" y="5267082"/>
                    <a:ext cx="4353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A96431-E742-DF36-9FBA-DD4BFAAC6E65}"/>
                  </a:ext>
                </a:extLst>
              </p:cNvPr>
              <p:cNvSpPr txBox="1"/>
              <p:nvPr/>
            </p:nvSpPr>
            <p:spPr>
              <a:xfrm>
                <a:off x="7399798" y="5029377"/>
                <a:ext cx="293670" cy="342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+mn-ea"/>
                  </a:rPr>
                  <a:t>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74BF7C-AB79-5BD5-B557-42818306E5E3}"/>
                  </a:ext>
                </a:extLst>
              </p:cNvPr>
              <p:cNvSpPr txBox="1"/>
              <p:nvPr/>
            </p:nvSpPr>
            <p:spPr>
              <a:xfrm>
                <a:off x="7299372" y="4606400"/>
                <a:ext cx="434734" cy="342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+mn-ea"/>
                  </a:rPr>
                  <a:t>0.5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E952F2-AC1C-9F71-4C84-DC0154253468}"/>
                  </a:ext>
                </a:extLst>
              </p:cNvPr>
              <p:cNvSpPr txBox="1"/>
              <p:nvPr/>
            </p:nvSpPr>
            <p:spPr>
              <a:xfrm>
                <a:off x="7329266" y="4155402"/>
                <a:ext cx="434734" cy="342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+mn-ea"/>
                  </a:rPr>
                  <a:t>1.0</a:t>
                </a:r>
              </a:p>
            </p:txBody>
          </p:sp>
          <p:cxnSp>
            <p:nvCxnSpPr>
              <p:cNvPr id="31" name="연결선: 구부러짐 30">
                <a:extLst>
                  <a:ext uri="{FF2B5EF4-FFF2-40B4-BE49-F238E27FC236}">
                    <a16:creationId xmlns:a16="http://schemas.microsoft.com/office/drawing/2014/main" id="{A151772D-15AD-3A53-EAD6-D5FBC8311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75486" y="4407062"/>
                <a:ext cx="2698054" cy="890531"/>
              </a:xfrm>
              <a:prstGeom prst="curvedConnector3">
                <a:avLst>
                  <a:gd name="adj1" fmla="val 41245"/>
                </a:avLst>
              </a:prstGeom>
              <a:ln w="12700">
                <a:solidFill>
                  <a:srgbClr val="6925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662FBC-3F87-06B6-3A52-F8E544927860}"/>
                </a:ext>
              </a:extLst>
            </p:cNvPr>
            <p:cNvSpPr txBox="1"/>
            <p:nvPr/>
          </p:nvSpPr>
          <p:spPr>
            <a:xfrm>
              <a:off x="7208008" y="5728641"/>
              <a:ext cx="1798890" cy="38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69258A"/>
                  </a:solidFill>
                  <a:latin typeface="+mn-ea"/>
                </a:rPr>
                <a:t>&lt;</a:t>
              </a:r>
              <a:r>
                <a:rPr lang="ko-KR" altLang="en-US" sz="1400" dirty="0">
                  <a:solidFill>
                    <a:srgbClr val="69258A"/>
                  </a:solidFill>
                  <a:latin typeface="+mn-ea"/>
                </a:rPr>
                <a:t>시그모이드 그래프</a:t>
              </a:r>
              <a:r>
                <a:rPr lang="en-US" altLang="ko-KR" sz="1400" dirty="0">
                  <a:solidFill>
                    <a:srgbClr val="69258A"/>
                  </a:solidFill>
                  <a:latin typeface="+mn-ea"/>
                </a:rPr>
                <a:t>&gt;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AE9CB9-BC0C-8A56-54C0-FE13042BF342}"/>
                  </a:ext>
                </a:extLst>
              </p:cNvPr>
              <p:cNvSpPr txBox="1"/>
              <p:nvPr/>
            </p:nvSpPr>
            <p:spPr>
              <a:xfrm>
                <a:off x="6621486" y="5058685"/>
                <a:ext cx="4908716" cy="89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+mn-ea"/>
                  </a:rPr>
                  <a:t>z</a:t>
                </a:r>
                <a:r>
                  <a:rPr lang="ko-KR" altLang="en-US" sz="1200" dirty="0">
                    <a:latin typeface="+mn-ea"/>
                  </a:rPr>
                  <a:t>가 무한하게 큰 음수일 경우 이 함수는 </a:t>
                </a:r>
                <a:r>
                  <a:rPr lang="en-US" altLang="ko-KR" sz="1200" dirty="0">
                    <a:latin typeface="+mn-ea"/>
                  </a:rPr>
                  <a:t>0</a:t>
                </a:r>
                <a:r>
                  <a:rPr lang="ko-KR" altLang="en-US" sz="1200" dirty="0">
                    <a:latin typeface="+mn-ea"/>
                  </a:rPr>
                  <a:t>에 가까워지고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br>
                  <a:rPr lang="en-US" altLang="ko-KR" sz="1200" dirty="0">
                    <a:latin typeface="+mn-ea"/>
                  </a:rPr>
                </a:br>
                <a:r>
                  <a:rPr lang="en-US" altLang="ko-KR" sz="1200" dirty="0">
                    <a:latin typeface="+mn-ea"/>
                  </a:rPr>
                  <a:t>z</a:t>
                </a:r>
                <a:r>
                  <a:rPr lang="ko-KR" altLang="en-US" sz="1200" dirty="0">
                    <a:latin typeface="+mn-ea"/>
                  </a:rPr>
                  <a:t>가 무한하게 큰 양수가 될 때는 </a:t>
                </a:r>
                <a:r>
                  <a:rPr lang="en-US" altLang="ko-KR" sz="1200" dirty="0">
                    <a:latin typeface="+mn-ea"/>
                  </a:rPr>
                  <a:t>1</a:t>
                </a:r>
                <a:r>
                  <a:rPr lang="ko-KR" altLang="en-US" sz="1200" dirty="0">
                    <a:latin typeface="+mn-ea"/>
                  </a:rPr>
                  <a:t>에 가까워 짐</a:t>
                </a:r>
                <a:endParaRPr lang="en-US" altLang="ko-KR" sz="1200" dirty="0">
                  <a:latin typeface="+mn-ea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+mn-ea"/>
                  </a:rPr>
                  <a:t>z</a:t>
                </a:r>
                <a:r>
                  <a:rPr lang="ko-KR" altLang="en-US" sz="1200" dirty="0">
                    <a:latin typeface="+mn-ea"/>
                  </a:rPr>
                  <a:t>가 어떤 값이 되더라도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는 절대로 </a:t>
                </a:r>
                <a:r>
                  <a:rPr lang="en-US" altLang="ko-KR" sz="1200" dirty="0">
                    <a:latin typeface="+mn-ea"/>
                  </a:rPr>
                  <a:t>0~1 </a:t>
                </a:r>
                <a:r>
                  <a:rPr lang="ko-KR" altLang="en-US" sz="1200" dirty="0">
                    <a:latin typeface="+mn-ea"/>
                  </a:rPr>
                  <a:t>사이의 범위를 벗어날 수 없음</a:t>
                </a:r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AE9CB9-BC0C-8A56-54C0-FE13042BF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486" y="5058685"/>
                <a:ext cx="4908716" cy="895758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9A85286-F7AD-29B6-236E-D96A616E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91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213045"/>
            <a:ext cx="778931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-5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사이에 </a:t>
            </a:r>
            <a:r>
              <a:rPr lang="en-US" altLang="ko-KR" sz="1600" dirty="0">
                <a:latin typeface="+mn-ea"/>
              </a:rPr>
              <a:t>0.1 </a:t>
            </a:r>
            <a:r>
              <a:rPr lang="ko-KR" altLang="en-US" sz="1600" dirty="0">
                <a:latin typeface="+mn-ea"/>
              </a:rPr>
              <a:t>간격으로 배열 </a:t>
            </a:r>
            <a:r>
              <a:rPr lang="en-US" altLang="ko-KR" sz="1600" dirty="0">
                <a:latin typeface="+mn-ea"/>
              </a:rPr>
              <a:t>z</a:t>
            </a:r>
            <a:r>
              <a:rPr lang="ko-KR" altLang="en-US" sz="1600" dirty="0">
                <a:latin typeface="+mn-ea"/>
              </a:rPr>
              <a:t>를 만든 다음 </a:t>
            </a:r>
            <a:r>
              <a:rPr lang="en-US" altLang="ko-KR" sz="1600" dirty="0">
                <a:latin typeface="+mn-ea"/>
              </a:rPr>
              <a:t>z</a:t>
            </a:r>
            <a:r>
              <a:rPr lang="ko-KR" altLang="en-US" sz="1600" dirty="0">
                <a:latin typeface="+mn-ea"/>
              </a:rPr>
              <a:t>위치마다 시그모이드 함수를 계산함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지수 함수 계산은 </a:t>
            </a:r>
            <a:r>
              <a:rPr lang="en-US" altLang="ko-KR" sz="1600" dirty="0" err="1">
                <a:latin typeface="+mn-ea"/>
              </a:rPr>
              <a:t>np.exp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함수를 사용함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CEB39-B792-23E8-ADFE-6711973148F3}"/>
              </a:ext>
            </a:extLst>
          </p:cNvPr>
          <p:cNvSpPr txBox="1"/>
          <p:nvPr/>
        </p:nvSpPr>
        <p:spPr>
          <a:xfrm>
            <a:off x="1079630" y="2115984"/>
            <a:ext cx="6304150" cy="20313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numpy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np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matplotlib.pyplot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plt</a:t>
            </a:r>
            <a:endParaRPr lang="en-US" altLang="ko-KR" sz="14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z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np.arange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(-5, 5, 0.1)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phi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= 1 / (1 +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np.exp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(-z))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plt.plot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(z, phi)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plt.xlabel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('z')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plt.ylabel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('phi')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plt.show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68E3FC-B8C6-8DF7-A36C-5C3670E3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03" y="2115983"/>
            <a:ext cx="2666114" cy="20313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FCC85F-7A14-A07E-2279-0925CCF75A15}"/>
              </a:ext>
            </a:extLst>
          </p:cNvPr>
          <p:cNvSpPr txBox="1"/>
          <p:nvPr/>
        </p:nvSpPr>
        <p:spPr>
          <a:xfrm>
            <a:off x="1055856" y="4227937"/>
            <a:ext cx="5533887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시그모이드 함수의 출력이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까지 변하는 것을 확인할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5A59BE1-A057-E940-3CEA-02B8F314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94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213045"/>
            <a:ext cx="9889246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전 간단한 이진 분류를 수행함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이진 분류일 경우 시그모이드 함수의 출력이 </a:t>
            </a:r>
            <a:r>
              <a:rPr lang="en-US" altLang="ko-KR" sz="1600" dirty="0">
                <a:latin typeface="+mn-ea"/>
              </a:rPr>
              <a:t>0.5</a:t>
            </a:r>
            <a:r>
              <a:rPr lang="ko-KR" altLang="en-US" sz="1600" dirty="0">
                <a:latin typeface="+mn-ea"/>
              </a:rPr>
              <a:t>보다 크면 양성 클래스</a:t>
            </a:r>
            <a:r>
              <a:rPr lang="en-US" altLang="ko-KR" sz="1600" dirty="0">
                <a:latin typeface="+mn-ea"/>
              </a:rPr>
              <a:t>, 0.5</a:t>
            </a:r>
            <a:r>
              <a:rPr lang="ko-KR" altLang="en-US" sz="1600" dirty="0">
                <a:latin typeface="+mn-ea"/>
              </a:rPr>
              <a:t>보다 작으면 음성 클래스로 판단함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불리언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인덱싱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(Boolean Indexing)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 err="1">
                <a:latin typeface="+mn-ea"/>
              </a:rPr>
              <a:t>넘파이</a:t>
            </a:r>
            <a:r>
              <a:rPr lang="ko-KR" altLang="en-US" sz="1600" dirty="0">
                <a:latin typeface="+mn-ea"/>
              </a:rPr>
              <a:t> 배열이 </a:t>
            </a:r>
            <a:r>
              <a:rPr lang="en-US" altLang="ko-KR" sz="1600" dirty="0">
                <a:latin typeface="+mn-ea"/>
              </a:rPr>
              <a:t>True, False</a:t>
            </a:r>
            <a:r>
              <a:rPr lang="ko-KR" altLang="en-US" sz="1600" dirty="0">
                <a:latin typeface="+mn-ea"/>
              </a:rPr>
              <a:t> 값을 전달하여 행을 선택하는 것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9FC4A-69E5-4E33-7564-750B61437CFD}"/>
              </a:ext>
            </a:extLst>
          </p:cNvPr>
          <p:cNvSpPr txBox="1"/>
          <p:nvPr/>
        </p:nvSpPr>
        <p:spPr>
          <a:xfrm>
            <a:off x="1055856" y="2567838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char_arr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np.array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(['A', 'B', 'C', 'D', 'E'])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char_arr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[[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True, False, True, False, False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]]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B0B0A-2075-F32B-A8D5-39C7A600A9FA}"/>
              </a:ext>
            </a:extLst>
          </p:cNvPr>
          <p:cNvSpPr txBox="1"/>
          <p:nvPr/>
        </p:nvSpPr>
        <p:spPr>
          <a:xfrm>
            <a:off x="1055856" y="3293929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&gt;&gt;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['A' 'C']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9AAAF-F11D-DBA3-BA9F-85A9933F0E01}"/>
              </a:ext>
            </a:extLst>
          </p:cNvPr>
          <p:cNvSpPr txBox="1"/>
          <p:nvPr/>
        </p:nvSpPr>
        <p:spPr>
          <a:xfrm>
            <a:off x="660530" y="3766943"/>
            <a:ext cx="784702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위와 같은 방식을 사용해 훈련 세트에서 도미</a:t>
            </a:r>
            <a:r>
              <a:rPr lang="en-US" altLang="ko-KR" sz="1600" dirty="0">
                <a:latin typeface="+mn-ea"/>
              </a:rPr>
              <a:t>(Bream)</a:t>
            </a:r>
            <a:r>
              <a:rPr lang="ko-KR" altLang="en-US" sz="1600" dirty="0">
                <a:latin typeface="+mn-ea"/>
              </a:rPr>
              <a:t>와 빙어</a:t>
            </a:r>
            <a:r>
              <a:rPr lang="en-US" altLang="ko-KR" sz="1600" dirty="0">
                <a:latin typeface="+mn-ea"/>
              </a:rPr>
              <a:t>(Smelt)</a:t>
            </a:r>
            <a:r>
              <a:rPr lang="ko-KR" altLang="en-US" sz="1600" dirty="0">
                <a:latin typeface="+mn-ea"/>
              </a:rPr>
              <a:t>의 행만 골라 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비교 연산자를 사용하면 도미와 빙어의 행을 모두 </a:t>
            </a:r>
            <a:r>
              <a:rPr lang="en-US" altLang="ko-KR" sz="1600" dirty="0">
                <a:latin typeface="+mn-ea"/>
              </a:rPr>
              <a:t>True</a:t>
            </a:r>
            <a:r>
              <a:rPr lang="ko-KR" altLang="en-US" sz="1600" dirty="0">
                <a:latin typeface="+mn-ea"/>
              </a:rPr>
              <a:t>로 만들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1B639F-34E5-3A42-AED3-2072EADA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95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9FC4A-69E5-4E33-7564-750B61437CFD}"/>
              </a:ext>
            </a:extLst>
          </p:cNvPr>
          <p:cNvSpPr txBox="1"/>
          <p:nvPr/>
        </p:nvSpPr>
        <p:spPr>
          <a:xfrm>
            <a:off x="1055856" y="1213363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bream_smelt_indexes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 == 'Bream') | (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 == 'Smelt')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train_bream_smelt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train_scaled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[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bream_smelt_indexes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]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target_bream_smelt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[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bream_smelt_indexes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9AAAF-F11D-DBA3-BA9F-85A9933F0E01}"/>
              </a:ext>
            </a:extLst>
          </p:cNvPr>
          <p:cNvSpPr txBox="1"/>
          <p:nvPr/>
        </p:nvSpPr>
        <p:spPr>
          <a:xfrm>
            <a:off x="1055856" y="2019216"/>
            <a:ext cx="10644261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bream_smelt_indexes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배열은 도미와 빙어일 경우 </a:t>
            </a:r>
            <a:r>
              <a:rPr lang="en-US" altLang="ko-KR" sz="1400" dirty="0">
                <a:latin typeface="+mn-ea"/>
              </a:rPr>
              <a:t>True</a:t>
            </a:r>
            <a:r>
              <a:rPr lang="ko-KR" altLang="en-US" sz="1400" dirty="0">
                <a:latin typeface="+mn-ea"/>
              </a:rPr>
              <a:t>이고 그 외는 모두 </a:t>
            </a:r>
            <a:r>
              <a:rPr lang="en-US" altLang="ko-KR" sz="1400" dirty="0">
                <a:latin typeface="+mn-ea"/>
              </a:rPr>
              <a:t>False </a:t>
            </a:r>
            <a:r>
              <a:rPr lang="ko-KR" altLang="en-US" sz="1400" dirty="0">
                <a:latin typeface="+mn-ea"/>
              </a:rPr>
              <a:t>값이 들어가 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 이 배열을 사용해 </a:t>
            </a:r>
            <a:r>
              <a:rPr lang="en-US" altLang="ko-KR" sz="1400" dirty="0" err="1">
                <a:latin typeface="+mn-ea"/>
              </a:rPr>
              <a:t>train_scaled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 err="1">
                <a:latin typeface="+mn-ea"/>
              </a:rPr>
              <a:t>train_target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배열에 </a:t>
            </a:r>
            <a:r>
              <a:rPr lang="ko-KR" altLang="en-US" sz="1400" dirty="0" err="1">
                <a:latin typeface="+mn-ea"/>
              </a:rPr>
              <a:t>불리언</a:t>
            </a:r>
            <a:r>
              <a:rPr lang="ko-KR" altLang="en-US" sz="1400" dirty="0">
                <a:latin typeface="+mn-ea"/>
              </a:rPr>
              <a:t> 인덱싱을 적용하면 손쉽게 도미와 빙어 데이터만 골라낼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CA99-08E5-69C5-5D7E-6720A1647EDE}"/>
              </a:ext>
            </a:extLst>
          </p:cNvPr>
          <p:cNvSpPr txBox="1"/>
          <p:nvPr/>
        </p:nvSpPr>
        <p:spPr>
          <a:xfrm>
            <a:off x="660530" y="2874205"/>
            <a:ext cx="388279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위의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데이터로 로지스틱 회귀 모델 훈련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DAE36-A314-ACCB-0FCF-CDB3ED24E7F4}"/>
              </a:ext>
            </a:extLst>
          </p:cNvPr>
          <p:cNvSpPr txBox="1"/>
          <p:nvPr/>
        </p:nvSpPr>
        <p:spPr>
          <a:xfrm>
            <a:off x="1055856" y="3429000"/>
            <a:ext cx="9389058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sklearn.linear_model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LogisticRegression</a:t>
            </a:r>
            <a:endParaRPr lang="en-US" altLang="ko-KR" sz="14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lr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LogisticRegression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lr.fit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train_bream_smelt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target_bream_smelt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  <a:p>
            <a:endParaRPr lang="en-US" altLang="ko-KR" sz="14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lr.predict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train_bream_smelt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[:5])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1FE0E-0EA8-1AF1-7C04-1A13A1482DC1}"/>
              </a:ext>
            </a:extLst>
          </p:cNvPr>
          <p:cNvSpPr txBox="1"/>
          <p:nvPr/>
        </p:nvSpPr>
        <p:spPr>
          <a:xfrm>
            <a:off x="1055856" y="4769784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&gt;&gt;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['Bream' 'Smelt' 'Bream' 'Bream' 'Bream']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8CCDD-1F60-41CA-3D25-BEE5060C283F}"/>
              </a:ext>
            </a:extLst>
          </p:cNvPr>
          <p:cNvSpPr txBox="1"/>
          <p:nvPr/>
        </p:nvSpPr>
        <p:spPr>
          <a:xfrm>
            <a:off x="1055856" y="5193936"/>
            <a:ext cx="3961341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두 번째 샘플을 제외하고는 모두 도미로 예측함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24C24DA-9DC2-FEDB-E8F9-0CC120A1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61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DAE36-A314-ACCB-0FCF-CDB3ED24E7F4}"/>
              </a:ext>
            </a:extLst>
          </p:cNvPr>
          <p:cNvSpPr txBox="1"/>
          <p:nvPr/>
        </p:nvSpPr>
        <p:spPr>
          <a:xfrm>
            <a:off x="1055856" y="176784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lr.predict_proba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train_bream_smelt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[:5])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1FE0E-0EA8-1AF1-7C04-1A13A1482DC1}"/>
              </a:ext>
            </a:extLst>
          </p:cNvPr>
          <p:cNvSpPr txBox="1"/>
          <p:nvPr/>
        </p:nvSpPr>
        <p:spPr>
          <a:xfrm>
            <a:off x="1055856" y="2204270"/>
            <a:ext cx="9389058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&gt;&gt;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[[0.99759855 0.00240145]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[0.02735183 0.97264817]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[0.99486072 0.00513928]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[0.98584202 0.01415798]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[0.99767269 0.00232731]]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8CCDD-1F60-41CA-3D25-BEE5060C283F}"/>
              </a:ext>
            </a:extLst>
          </p:cNvPr>
          <p:cNvSpPr txBox="1"/>
          <p:nvPr/>
        </p:nvSpPr>
        <p:spPr>
          <a:xfrm>
            <a:off x="1055856" y="3589265"/>
            <a:ext cx="7170553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샘플마다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개의 확률이 출력됨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첫 번째 열이 음성 클래스</a:t>
            </a:r>
            <a:r>
              <a:rPr lang="en-US" altLang="ko-KR" sz="1400" dirty="0">
                <a:latin typeface="+mn-ea"/>
              </a:rPr>
              <a:t>(0)</a:t>
            </a:r>
            <a:r>
              <a:rPr lang="ko-KR" altLang="en-US" sz="1400" dirty="0">
                <a:latin typeface="+mn-ea"/>
              </a:rPr>
              <a:t>에 대한 확률이고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두 번째 열이 양성 클래스</a:t>
            </a:r>
            <a:r>
              <a:rPr lang="en-US" altLang="ko-KR" sz="1400" dirty="0">
                <a:latin typeface="+mn-ea"/>
              </a:rPr>
              <a:t>(1)</a:t>
            </a:r>
            <a:r>
              <a:rPr lang="ko-KR" altLang="en-US" sz="1400" dirty="0">
                <a:latin typeface="+mn-ea"/>
              </a:rPr>
              <a:t>에 대한 확률임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2064-4396-28AF-DD77-241F3DB7B83B}"/>
              </a:ext>
            </a:extLst>
          </p:cNvPr>
          <p:cNvSpPr txBox="1"/>
          <p:nvPr/>
        </p:nvSpPr>
        <p:spPr>
          <a:xfrm>
            <a:off x="660530" y="1213045"/>
            <a:ext cx="59089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Train_bream_smelt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에서 처음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개 샘플의 예측 확률을 출력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27D0F-EBD8-C807-9F39-EEFB6DDD8046}"/>
              </a:ext>
            </a:extLst>
          </p:cNvPr>
          <p:cNvSpPr txBox="1"/>
          <p:nvPr/>
        </p:nvSpPr>
        <p:spPr>
          <a:xfrm>
            <a:off x="1055856" y="447294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lr.classes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_)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50F66-8C21-CFEF-80A7-D89475E44E3E}"/>
              </a:ext>
            </a:extLst>
          </p:cNvPr>
          <p:cNvSpPr txBox="1"/>
          <p:nvPr/>
        </p:nvSpPr>
        <p:spPr>
          <a:xfrm>
            <a:off x="1055856" y="4904974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 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['Bream' 'Smelt']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168B5-5420-797F-CEFF-472FF8042DB6}"/>
              </a:ext>
            </a:extLst>
          </p:cNvPr>
          <p:cNvSpPr txBox="1"/>
          <p:nvPr/>
        </p:nvSpPr>
        <p:spPr>
          <a:xfrm>
            <a:off x="1055855" y="5230573"/>
            <a:ext cx="8058616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빙어</a:t>
            </a:r>
            <a:r>
              <a:rPr lang="en-US" altLang="ko-KR" sz="1400" dirty="0">
                <a:latin typeface="+mn-ea"/>
              </a:rPr>
              <a:t>(Smelt)</a:t>
            </a:r>
            <a:r>
              <a:rPr lang="ko-KR" altLang="en-US" sz="1400" dirty="0">
                <a:latin typeface="+mn-ea"/>
              </a:rPr>
              <a:t>가 양성 클래스임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Predict_proba</a:t>
            </a:r>
            <a:r>
              <a:rPr lang="en-US" altLang="ko-KR" sz="1400" dirty="0">
                <a:latin typeface="+mn-ea"/>
              </a:rPr>
              <a:t>()</a:t>
            </a:r>
            <a:r>
              <a:rPr lang="ko-KR" altLang="en-US" sz="1400" dirty="0">
                <a:latin typeface="+mn-ea"/>
              </a:rPr>
              <a:t> 메서드가 반환한 배열 값을 보면 두 번째 샘플만 양성 클래스인 빙어의 확률이 높음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424CDD5-A883-8904-4720-08C47B76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59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DAE36-A314-ACCB-0FCF-CDB3ED24E7F4}"/>
              </a:ext>
            </a:extLst>
          </p:cNvPr>
          <p:cNvSpPr txBox="1"/>
          <p:nvPr/>
        </p:nvSpPr>
        <p:spPr>
          <a:xfrm>
            <a:off x="1055856" y="176784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fr-FR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(lr.coef_, lr.intercept_)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2064-4396-28AF-DD77-241F3DB7B83B}"/>
              </a:ext>
            </a:extLst>
          </p:cNvPr>
          <p:cNvSpPr txBox="1"/>
          <p:nvPr/>
        </p:nvSpPr>
        <p:spPr>
          <a:xfrm>
            <a:off x="660530" y="1213045"/>
            <a:ext cx="50962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선형 회귀에서 로지스틱 회귀가 학습한 계수를 확인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50F66-8C21-CFEF-80A7-D89475E44E3E}"/>
              </a:ext>
            </a:extLst>
          </p:cNvPr>
          <p:cNvSpPr txBox="1"/>
          <p:nvPr/>
        </p:nvSpPr>
        <p:spPr>
          <a:xfrm>
            <a:off x="1055855" y="220427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 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[[-0.4037798  -0.57620209 -0.66280298 -1.01290277 -0.73168947]] [-2.16155132]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800D9-7EAC-74C7-F763-7C5653B4D010}"/>
              </a:ext>
            </a:extLst>
          </p:cNvPr>
          <p:cNvSpPr txBox="1"/>
          <p:nvPr/>
        </p:nvSpPr>
        <p:spPr>
          <a:xfrm>
            <a:off x="660530" y="2689100"/>
            <a:ext cx="57775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이 로지스틱 회귀 모델이 학습한 방정식은 다음과 같음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91D2DF-DD15-BA95-D5B9-1E823C23427A}"/>
                  </a:ext>
                </a:extLst>
              </p:cNvPr>
              <p:cNvSpPr txBox="1"/>
              <p:nvPr/>
            </p:nvSpPr>
            <p:spPr>
              <a:xfrm>
                <a:off x="1074010" y="3248063"/>
                <a:ext cx="9340056" cy="415498"/>
              </a:xfrm>
              <a:prstGeom prst="rect">
                <a:avLst/>
              </a:prstGeom>
              <a:noFill/>
              <a:ln>
                <a:solidFill>
                  <a:srgbClr val="69258A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=−0.404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−0.576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𝐿𝑒𝑛𝑔𝑡h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−0.663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𝐷𝑖𝑎𝑔𝑜𝑛𝑎𝑙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−1.013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𝐻𝑒𝑖𝑔h𝑡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−0.732 ×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𝑊𝑖𝑑𝑡h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−2.161</m:t>
                      </m:r>
                    </m:oMath>
                  </m:oMathPara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91D2DF-DD15-BA95-D5B9-1E823C234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010" y="3248063"/>
                <a:ext cx="9340056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69258A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7FEB80-D969-335B-9E9B-957493015D1E}"/>
              </a:ext>
            </a:extLst>
          </p:cNvPr>
          <p:cNvSpPr txBox="1"/>
          <p:nvPr/>
        </p:nvSpPr>
        <p:spPr>
          <a:xfrm>
            <a:off x="660530" y="3796382"/>
            <a:ext cx="802976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LogisticRegression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클래스는 </a:t>
            </a:r>
            <a:r>
              <a:rPr lang="en-US" altLang="ko-KR" sz="1600" dirty="0" err="1">
                <a:latin typeface="+mn-ea"/>
              </a:rPr>
              <a:t>dicision_function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메서드로 </a:t>
            </a:r>
            <a:r>
              <a:rPr lang="en-US" altLang="ko-KR" sz="1600" dirty="0">
                <a:latin typeface="+mn-ea"/>
              </a:rPr>
              <a:t>z</a:t>
            </a:r>
            <a:r>
              <a:rPr lang="ko-KR" altLang="en-US" sz="1600" dirty="0">
                <a:latin typeface="+mn-ea"/>
              </a:rPr>
              <a:t>값을 출력할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87E0E-113B-F3FA-84B5-A124ADC64313}"/>
              </a:ext>
            </a:extLst>
          </p:cNvPr>
          <p:cNvSpPr txBox="1"/>
          <p:nvPr/>
        </p:nvSpPr>
        <p:spPr>
          <a:xfrm>
            <a:off x="1055856" y="4355345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decisions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lr.decision_function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train_bream_smelt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[:5])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(decisions)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8FC92-7A92-7327-5381-E580637955DC}"/>
              </a:ext>
            </a:extLst>
          </p:cNvPr>
          <p:cNvSpPr txBox="1"/>
          <p:nvPr/>
        </p:nvSpPr>
        <p:spPr>
          <a:xfrm>
            <a:off x="1055855" y="501481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 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[-6.02927744  3.57123907 -5.26568906 -4.24321775 -6.0607117 ]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127E6-439A-F196-49D7-D1847BD221EE}"/>
              </a:ext>
            </a:extLst>
          </p:cNvPr>
          <p:cNvSpPr txBox="1"/>
          <p:nvPr/>
        </p:nvSpPr>
        <p:spPr>
          <a:xfrm>
            <a:off x="1055855" y="5466793"/>
            <a:ext cx="504336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</a:t>
            </a:r>
            <a:r>
              <a:rPr lang="en-US" altLang="ko-KR" sz="1400" dirty="0">
                <a:latin typeface="+mn-ea"/>
              </a:rPr>
              <a:t>z </a:t>
            </a:r>
            <a:r>
              <a:rPr lang="ko-KR" altLang="en-US" sz="1400" dirty="0">
                <a:latin typeface="+mn-ea"/>
              </a:rPr>
              <a:t>값을 시그모이드 함수에 통과시키면 확률을 얻을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86B1321A-8777-222E-0399-C8778FF1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9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DAE36-A314-ACCB-0FCF-CDB3ED24E7F4}"/>
              </a:ext>
            </a:extLst>
          </p:cNvPr>
          <p:cNvSpPr txBox="1"/>
          <p:nvPr/>
        </p:nvSpPr>
        <p:spPr>
          <a:xfrm>
            <a:off x="1055855" y="1767840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scipy.special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expit</a:t>
            </a:r>
            <a:endParaRPr lang="en-US" altLang="ko-KR" sz="14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expit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(decisions))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2064-4396-28AF-DD77-241F3DB7B83B}"/>
              </a:ext>
            </a:extLst>
          </p:cNvPr>
          <p:cNvSpPr txBox="1"/>
          <p:nvPr/>
        </p:nvSpPr>
        <p:spPr>
          <a:xfrm>
            <a:off x="660530" y="1213045"/>
            <a:ext cx="763863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scipy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라이브러리의 </a:t>
            </a:r>
            <a:r>
              <a:rPr lang="en-US" altLang="ko-KR" sz="1600" dirty="0" err="1">
                <a:latin typeface="+mn-ea"/>
              </a:rPr>
              <a:t>expit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함수를 사용하여 </a:t>
            </a:r>
            <a:r>
              <a:rPr lang="en-US" altLang="ko-KR" sz="1600" dirty="0">
                <a:latin typeface="+mn-ea"/>
              </a:rPr>
              <a:t>decisions </a:t>
            </a:r>
            <a:r>
              <a:rPr lang="ko-KR" altLang="en-US" sz="1600" dirty="0">
                <a:latin typeface="+mn-ea"/>
              </a:rPr>
              <a:t>배열의 값을 확률로 변환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50F66-8C21-CFEF-80A7-D89475E44E3E}"/>
              </a:ext>
            </a:extLst>
          </p:cNvPr>
          <p:cNvSpPr txBox="1"/>
          <p:nvPr/>
        </p:nvSpPr>
        <p:spPr>
          <a:xfrm>
            <a:off x="1055855" y="244050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 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[0.00240145 0.97264817 0.00513928 0.01415798 0.00232731]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127E6-439A-F196-49D7-D1847BD221EE}"/>
              </a:ext>
            </a:extLst>
          </p:cNvPr>
          <p:cNvSpPr txBox="1"/>
          <p:nvPr/>
        </p:nvSpPr>
        <p:spPr>
          <a:xfrm>
            <a:off x="1055855" y="2845513"/>
            <a:ext cx="565731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predict_proba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메서드 출력의 두 번째 열의 값과 동일함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decision_function</a:t>
            </a:r>
            <a:r>
              <a:rPr lang="en-US" altLang="ko-KR" sz="1400" dirty="0">
                <a:latin typeface="+mn-ea"/>
              </a:rPr>
              <a:t>()</a:t>
            </a:r>
            <a:r>
              <a:rPr lang="ko-KR" altLang="en-US" sz="1400" dirty="0">
                <a:latin typeface="+mn-ea"/>
              </a:rPr>
              <a:t>메서드는 양성 클래스에 대한 </a:t>
            </a:r>
            <a:r>
              <a:rPr lang="en-US" altLang="ko-KR" sz="1400" dirty="0">
                <a:latin typeface="+mn-ea"/>
              </a:rPr>
              <a:t>z</a:t>
            </a:r>
            <a:r>
              <a:rPr lang="ko-KR" altLang="en-US" sz="1400" dirty="0">
                <a:latin typeface="+mn-ea"/>
              </a:rPr>
              <a:t>값을 반환함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F33F43-5DBA-7EAA-1F9C-AFB79514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29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2064-4396-28AF-DD77-241F3DB7B83B}"/>
              </a:ext>
            </a:extLst>
          </p:cNvPr>
          <p:cNvSpPr txBox="1"/>
          <p:nvPr/>
        </p:nvSpPr>
        <p:spPr>
          <a:xfrm>
            <a:off x="660530" y="1213045"/>
            <a:ext cx="363913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로지스틱 회귀로 다중 분류 수행하기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DB14C-1406-202E-D382-F6FC0AAE43F0}"/>
              </a:ext>
            </a:extLst>
          </p:cNvPr>
          <p:cNvSpPr txBox="1"/>
          <p:nvPr/>
        </p:nvSpPr>
        <p:spPr>
          <a:xfrm>
            <a:off x="1026290" y="1639187"/>
            <a:ext cx="8691803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LogisticRegression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클래스는 기본적으로 반복적인 알고리즘을 사용함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max_iter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매개변수에서 반복 횟수를 지정하며 기본값은 </a:t>
            </a:r>
            <a:r>
              <a:rPr lang="en-US" altLang="ko-KR" sz="1400" dirty="0">
                <a:latin typeface="+mn-ea"/>
              </a:rPr>
              <a:t>100</a:t>
            </a:r>
            <a:r>
              <a:rPr lang="ko-KR" altLang="en-US" sz="1400" dirty="0">
                <a:latin typeface="+mn-ea"/>
              </a:rPr>
              <a:t>이나 충분하게 훈련시키기 위해 </a:t>
            </a:r>
            <a:r>
              <a:rPr lang="en-US" altLang="ko-KR" sz="1400" dirty="0">
                <a:latin typeface="+mn-ea"/>
              </a:rPr>
              <a:t>1,000</a:t>
            </a:r>
            <a:r>
              <a:rPr lang="ko-KR" altLang="en-US" sz="1400" dirty="0">
                <a:latin typeface="+mn-ea"/>
              </a:rPr>
              <a:t>으로 늘림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 </a:t>
            </a:r>
            <a:r>
              <a:rPr lang="ko-KR" altLang="en-US" sz="1400" dirty="0" err="1">
                <a:latin typeface="+mn-ea"/>
              </a:rPr>
              <a:t>릿지</a:t>
            </a:r>
            <a:r>
              <a:rPr lang="ko-KR" altLang="en-US" sz="1400" dirty="0">
                <a:latin typeface="+mn-ea"/>
              </a:rPr>
              <a:t> 회귀와 같이 계수의 제곱을 규제함</a:t>
            </a:r>
            <a:r>
              <a:rPr lang="en-US" altLang="ko-KR" sz="1400" dirty="0">
                <a:latin typeface="+mn-ea"/>
              </a:rPr>
              <a:t>(L2)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LogisticRegression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에서 규제를 제어하는 매개변수는 </a:t>
            </a:r>
            <a:r>
              <a:rPr lang="en-US" altLang="ko-KR" sz="1400" dirty="0">
                <a:latin typeface="+mn-ea"/>
              </a:rPr>
              <a:t>C,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alpha</a:t>
            </a:r>
            <a:r>
              <a:rPr lang="ko-KR" altLang="en-US" sz="1400" dirty="0">
                <a:latin typeface="+mn-ea"/>
              </a:rPr>
              <a:t>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반대로 작을수록 규제가 커짐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D9382-9AD7-32AC-1548-9BDF066CD55E}"/>
              </a:ext>
            </a:extLst>
          </p:cNvPr>
          <p:cNvSpPr txBox="1"/>
          <p:nvPr/>
        </p:nvSpPr>
        <p:spPr>
          <a:xfrm>
            <a:off x="1055856" y="3139440"/>
            <a:ext cx="9389058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lr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LogisticRegression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(C=20, 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max_iter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=1000)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lr.fit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lr.score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lr.score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test_target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21E4F-283E-B665-0383-6ED4F0A966C5}"/>
              </a:ext>
            </a:extLst>
          </p:cNvPr>
          <p:cNvSpPr txBox="1"/>
          <p:nvPr/>
        </p:nvSpPr>
        <p:spPr>
          <a:xfrm>
            <a:off x="1055856" y="426470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&gt;&gt;&gt; 0.9327731092436975   0.925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C0DE6-8BBF-4FA7-9286-3A61980DEFC5}"/>
              </a:ext>
            </a:extLst>
          </p:cNvPr>
          <p:cNvSpPr txBox="1"/>
          <p:nvPr/>
        </p:nvSpPr>
        <p:spPr>
          <a:xfrm>
            <a:off x="1026290" y="4715463"/>
            <a:ext cx="7449475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훈련 세트와 테스트 세트에 대한 점수가 높고 과대적합이나 과소적합으로 치우친 것 같지 않음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472566A0-69EA-1B92-E3FC-7BA418A1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05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2064-4396-28AF-DD77-241F3DB7B83B}"/>
              </a:ext>
            </a:extLst>
          </p:cNvPr>
          <p:cNvSpPr txBox="1"/>
          <p:nvPr/>
        </p:nvSpPr>
        <p:spPr>
          <a:xfrm>
            <a:off x="660530" y="1213045"/>
            <a:ext cx="489589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테스트 세트의 처음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개 샘플에 대한 예측을 출력함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71EE4-34AE-3F45-D1F5-CAAF800762FC}"/>
              </a:ext>
            </a:extLst>
          </p:cNvPr>
          <p:cNvSpPr txBox="1"/>
          <p:nvPr/>
        </p:nvSpPr>
        <p:spPr>
          <a:xfrm>
            <a:off x="1055856" y="176784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lr.predict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[:5]))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3C601-4BE6-2682-B81E-8081D2339FE4}"/>
              </a:ext>
            </a:extLst>
          </p:cNvPr>
          <p:cNvSpPr txBox="1"/>
          <p:nvPr/>
        </p:nvSpPr>
        <p:spPr>
          <a:xfrm>
            <a:off x="1055855" y="220427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 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['Perch' 'Smelt' 'Pike' 'Roach' 'Perch']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25D12E-7210-C7C3-ABF1-D556DF3F0FE9}"/>
              </a:ext>
            </a:extLst>
          </p:cNvPr>
          <p:cNvSpPr txBox="1"/>
          <p:nvPr/>
        </p:nvSpPr>
        <p:spPr>
          <a:xfrm>
            <a:off x="660530" y="2822742"/>
            <a:ext cx="513954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테스트 세트의 처음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개 샘플에 대한 예측 확률을 출력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A94FFA-8A13-9A19-F8AB-1FECE9500CBD}"/>
              </a:ext>
            </a:extLst>
          </p:cNvPr>
          <p:cNvSpPr txBox="1"/>
          <p:nvPr/>
        </p:nvSpPr>
        <p:spPr>
          <a:xfrm>
            <a:off x="1055856" y="3348050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proba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lr.predict_proba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[:5])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np.round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proba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, decimals=3)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E5DDA-ADBC-EAE1-D676-C4065FC96606}"/>
              </a:ext>
            </a:extLst>
          </p:cNvPr>
          <p:cNvSpPr txBox="1"/>
          <p:nvPr/>
        </p:nvSpPr>
        <p:spPr>
          <a:xfrm>
            <a:off x="1055855" y="3996009"/>
            <a:ext cx="9389058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</a:t>
            </a:r>
            <a:endParaRPr lang="en-US" altLang="ko-KR" sz="1400" b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[[0.    0.014 0.841 0.    0.136 0.007 0.003]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[0.    0.003 0.044 0.    0.007 0.946 0.   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[0.    0.    0.034 0.935 0.015 0.016 0.   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[0.011 0.034 0.306 0.007 0.567 0.    0.076]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[0.    0.    0.904 0.002 0.089 0.002 0.001]]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78D59-5588-50DD-6103-F492A729C979}"/>
              </a:ext>
            </a:extLst>
          </p:cNvPr>
          <p:cNvSpPr txBox="1"/>
          <p:nvPr/>
        </p:nvSpPr>
        <p:spPr>
          <a:xfrm>
            <a:off x="1026290" y="5431743"/>
            <a:ext cx="2792752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개의 행과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개의 열이 출력됨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0FF675A-8CF3-FD89-87F7-BF16A808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32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2064-4396-28AF-DD77-241F3DB7B83B}"/>
              </a:ext>
            </a:extLst>
          </p:cNvPr>
          <p:cNvSpPr txBox="1"/>
          <p:nvPr/>
        </p:nvSpPr>
        <p:spPr>
          <a:xfrm>
            <a:off x="660530" y="1213045"/>
            <a:ext cx="394370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classes_ </a:t>
            </a:r>
            <a:r>
              <a:rPr lang="ko-KR" altLang="en-US" sz="1600" dirty="0">
                <a:latin typeface="+mn-ea"/>
              </a:rPr>
              <a:t>속성에서 클래스 정보를 확인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71EE4-34AE-3F45-D1F5-CAAF800762FC}"/>
              </a:ext>
            </a:extLst>
          </p:cNvPr>
          <p:cNvSpPr txBox="1"/>
          <p:nvPr/>
        </p:nvSpPr>
        <p:spPr>
          <a:xfrm>
            <a:off x="1055856" y="176784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lr.classes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_)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3C601-4BE6-2682-B81E-8081D2339FE4}"/>
              </a:ext>
            </a:extLst>
          </p:cNvPr>
          <p:cNvSpPr txBox="1"/>
          <p:nvPr/>
        </p:nvSpPr>
        <p:spPr>
          <a:xfrm>
            <a:off x="1055855" y="220427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['Bream' '</a:t>
            </a:r>
            <a:r>
              <a:rPr lang="en-US" altLang="ko-KR" sz="1400" b="0" dirty="0" err="1">
                <a:solidFill>
                  <a:schemeClr val="bg1"/>
                </a:solidFill>
                <a:effectLst/>
                <a:latin typeface="+mn-ea"/>
              </a:rPr>
              <a:t>Parkki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' 'Perch' 'Pike' 'Roach' 'Smelt' 'Whitefish']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78D59-5588-50DD-6103-F492A729C979}"/>
              </a:ext>
            </a:extLst>
          </p:cNvPr>
          <p:cNvSpPr txBox="1"/>
          <p:nvPr/>
        </p:nvSpPr>
        <p:spPr>
          <a:xfrm>
            <a:off x="1026290" y="2581863"/>
            <a:ext cx="5891356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첫 번째 샘플은 </a:t>
            </a:r>
            <a:r>
              <a:rPr lang="en-US" altLang="ko-KR" sz="1400" dirty="0">
                <a:latin typeface="+mn-ea"/>
              </a:rPr>
              <a:t>Perch</a:t>
            </a:r>
            <a:r>
              <a:rPr lang="ko-KR" altLang="en-US" sz="1400" dirty="0">
                <a:latin typeface="+mn-ea"/>
              </a:rPr>
              <a:t>를 가장 높은 확률로 예측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두 번째 샘플은 여섯 번째 열인 </a:t>
            </a:r>
            <a:r>
              <a:rPr lang="en-US" altLang="ko-KR" sz="1400" dirty="0">
                <a:latin typeface="+mn-ea"/>
              </a:rPr>
              <a:t>Smelt</a:t>
            </a:r>
            <a:r>
              <a:rPr lang="ko-KR" altLang="en-US" sz="1400" dirty="0">
                <a:latin typeface="+mn-ea"/>
              </a:rPr>
              <a:t>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가장 높은 확률</a:t>
            </a:r>
            <a:r>
              <a:rPr lang="en-US" altLang="ko-KR" sz="1400" dirty="0">
                <a:latin typeface="+mn-ea"/>
              </a:rPr>
              <a:t>(94.6%)</a:t>
            </a:r>
            <a:r>
              <a:rPr lang="ko-KR" altLang="en-US" sz="1400" dirty="0">
                <a:latin typeface="+mn-ea"/>
              </a:rPr>
              <a:t>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예측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C4354-764B-01C0-C8A2-1DB284CD0AC0}"/>
              </a:ext>
            </a:extLst>
          </p:cNvPr>
          <p:cNvSpPr txBox="1"/>
          <p:nvPr/>
        </p:nvSpPr>
        <p:spPr>
          <a:xfrm>
            <a:off x="660530" y="3454723"/>
            <a:ext cx="732283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다중 분류의 선형 방정식 모습을 보기 위해 </a:t>
            </a:r>
            <a:r>
              <a:rPr lang="en-US" altLang="ko-KR" sz="1600" dirty="0" err="1">
                <a:latin typeface="+mn-ea"/>
              </a:rPr>
              <a:t>coef</a:t>
            </a:r>
            <a:r>
              <a:rPr lang="en-US" altLang="ko-KR" sz="1600" dirty="0">
                <a:latin typeface="+mn-ea"/>
              </a:rPr>
              <a:t>_</a:t>
            </a:r>
            <a:r>
              <a:rPr lang="ko-KR" altLang="en-US" sz="1600" dirty="0">
                <a:latin typeface="+mn-ea"/>
              </a:rPr>
              <a:t>와</a:t>
            </a:r>
            <a:r>
              <a:rPr lang="en-US" altLang="ko-KR" sz="1600" dirty="0">
                <a:latin typeface="+mn-ea"/>
              </a:rPr>
              <a:t> intercept_</a:t>
            </a:r>
            <a:r>
              <a:rPr lang="ko-KR" altLang="en-US" sz="1600" dirty="0">
                <a:latin typeface="+mn-ea"/>
              </a:rPr>
              <a:t>의 크기를 출력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C50A1-B3A1-AFB4-C69E-6FFD566F643C}"/>
              </a:ext>
            </a:extLst>
          </p:cNvPr>
          <p:cNvSpPr txBox="1"/>
          <p:nvPr/>
        </p:nvSpPr>
        <p:spPr>
          <a:xfrm>
            <a:off x="1055856" y="401980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(lr.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coef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_.shape,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lr.intercept_.shape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47635-D952-B190-B616-BC9EE721EB6F}"/>
              </a:ext>
            </a:extLst>
          </p:cNvPr>
          <p:cNvSpPr txBox="1"/>
          <p:nvPr/>
        </p:nvSpPr>
        <p:spPr>
          <a:xfrm>
            <a:off x="1055855" y="445623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(7, 5) (7,)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29EA4-51E5-8823-AF4F-F8E40A34CEE3}"/>
              </a:ext>
            </a:extLst>
          </p:cNvPr>
          <p:cNvSpPr txBox="1"/>
          <p:nvPr/>
        </p:nvSpPr>
        <p:spPr>
          <a:xfrm>
            <a:off x="1026290" y="4823541"/>
            <a:ext cx="5806398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Intercept_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개로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이진 분류에서 보았던 </a:t>
            </a:r>
            <a:r>
              <a:rPr lang="en-US" altLang="ko-KR" sz="1400" dirty="0">
                <a:latin typeface="+mn-ea"/>
              </a:rPr>
              <a:t>z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개나 계산한다는 의미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다중 분류는 클래스마다 </a:t>
            </a:r>
            <a:r>
              <a:rPr lang="en-US" altLang="ko-KR" sz="1400" dirty="0">
                <a:latin typeface="+mn-ea"/>
              </a:rPr>
              <a:t>z</a:t>
            </a:r>
            <a:r>
              <a:rPr lang="ko-KR" altLang="en-US" sz="1400" dirty="0">
                <a:latin typeface="+mn-ea"/>
              </a:rPr>
              <a:t>의 값을 하나씩 계산함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가장 높은 </a:t>
            </a:r>
            <a:r>
              <a:rPr lang="en-US" altLang="ko-KR" sz="1400" dirty="0">
                <a:latin typeface="+mn-ea"/>
              </a:rPr>
              <a:t>z</a:t>
            </a:r>
            <a:r>
              <a:rPr lang="ko-KR" altLang="en-US" sz="1400" dirty="0">
                <a:latin typeface="+mn-ea"/>
              </a:rPr>
              <a:t>값을 출력하는 클래스가 예측 클래스가 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15C1BE2-ACC1-8283-9A19-FF2BA43D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69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럭키백의 확률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883767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럭키백은 구성품을 모른 채 먼저 구매하고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배송 </a:t>
            </a:r>
            <a:r>
              <a:rPr lang="ko-KR" altLang="en-US" sz="1600">
                <a:latin typeface="+mn-ea"/>
              </a:rPr>
              <a:t>받은 다음에야 </a:t>
            </a:r>
            <a:r>
              <a:rPr lang="ko-KR" altLang="en-US" sz="1600" dirty="0">
                <a:latin typeface="+mn-ea"/>
              </a:rPr>
              <a:t>비로소 구성품을 알 수 있는 상품임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머신러닝으로 럭키백의 생선이 어떤 타깃에 속하는지 확률을 구할 수 있을까</a:t>
            </a:r>
            <a:r>
              <a:rPr lang="en-US" altLang="ko-KR" sz="1600" dirty="0">
                <a:latin typeface="+mn-ea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279FA-7683-00A8-178C-1B93919C9551}"/>
              </a:ext>
            </a:extLst>
          </p:cNvPr>
          <p:cNvSpPr txBox="1"/>
          <p:nvPr/>
        </p:nvSpPr>
        <p:spPr>
          <a:xfrm>
            <a:off x="1064390" y="1923367"/>
            <a:ext cx="793678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럭키백에 들어간 생선의 크기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무게 등이 주어졌을 때 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7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개 생선에 대한 확률을 출력</a:t>
            </a:r>
            <a:r>
              <a:rPr lang="ko-KR" altLang="en-US" sz="1400" dirty="0">
                <a:latin typeface="+mn-ea"/>
              </a:rPr>
              <a:t>해야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K-</a:t>
            </a:r>
            <a:r>
              <a:rPr lang="ko-KR" altLang="en-US" sz="1400">
                <a:latin typeface="+mn-ea"/>
              </a:rPr>
              <a:t>최근접 이웃은 주변 이웃을 찾아주니까 이웃의 클래스 비율을 확률이라고 출력하면 되지 않을까</a:t>
            </a:r>
            <a:r>
              <a:rPr lang="en-US" altLang="ko-KR" sz="1400">
                <a:latin typeface="+mn-ea"/>
              </a:rPr>
              <a:t>?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9F600B-21D5-A1BF-05D8-FB6FBB233675}"/>
              </a:ext>
            </a:extLst>
          </p:cNvPr>
          <p:cNvGrpSpPr/>
          <p:nvPr/>
        </p:nvGrpSpPr>
        <p:grpSpPr>
          <a:xfrm>
            <a:off x="2686715" y="2839781"/>
            <a:ext cx="5394582" cy="2911138"/>
            <a:chOff x="2650089" y="3110925"/>
            <a:chExt cx="5394582" cy="291113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EA2C04-7B57-0117-5FEB-6322891C741D}"/>
                </a:ext>
              </a:extLst>
            </p:cNvPr>
            <p:cNvSpPr/>
            <p:nvPr/>
          </p:nvSpPr>
          <p:spPr>
            <a:xfrm>
              <a:off x="4294095" y="3675531"/>
              <a:ext cx="221130" cy="221130"/>
            </a:xfrm>
            <a:prstGeom prst="rect">
              <a:avLst/>
            </a:prstGeom>
            <a:solidFill>
              <a:srgbClr val="ECDBF5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70C0A1F-6F5C-0316-114F-1304BEDFEF07}"/>
                </a:ext>
              </a:extLst>
            </p:cNvPr>
            <p:cNvSpPr/>
            <p:nvPr/>
          </p:nvSpPr>
          <p:spPr>
            <a:xfrm>
              <a:off x="5635813" y="3896661"/>
              <a:ext cx="221130" cy="221130"/>
            </a:xfrm>
            <a:prstGeom prst="rect">
              <a:avLst/>
            </a:prstGeom>
            <a:solidFill>
              <a:srgbClr val="ECDBF5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989E2C1-56DB-E096-B5CD-C175603C7209}"/>
                </a:ext>
              </a:extLst>
            </p:cNvPr>
            <p:cNvSpPr/>
            <p:nvPr/>
          </p:nvSpPr>
          <p:spPr>
            <a:xfrm>
              <a:off x="6415742" y="4903696"/>
              <a:ext cx="221130" cy="221130"/>
            </a:xfrm>
            <a:prstGeom prst="rect">
              <a:avLst/>
            </a:prstGeom>
            <a:solidFill>
              <a:srgbClr val="ECDBF5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3A65844-F234-B4E9-89CB-0941D72D9A10}"/>
                </a:ext>
              </a:extLst>
            </p:cNvPr>
            <p:cNvSpPr/>
            <p:nvPr/>
          </p:nvSpPr>
          <p:spPr>
            <a:xfrm>
              <a:off x="6096000" y="4550233"/>
              <a:ext cx="221130" cy="22113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A1EDDA-6A90-3446-4523-81A87E4FF69C}"/>
                </a:ext>
              </a:extLst>
            </p:cNvPr>
            <p:cNvSpPr/>
            <p:nvPr/>
          </p:nvSpPr>
          <p:spPr>
            <a:xfrm>
              <a:off x="4326966" y="5124826"/>
              <a:ext cx="221130" cy="22113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E64F3CD9-34ED-3B60-AC4A-924662741CE4}"/>
                </a:ext>
              </a:extLst>
            </p:cNvPr>
            <p:cNvSpPr/>
            <p:nvPr/>
          </p:nvSpPr>
          <p:spPr>
            <a:xfrm>
              <a:off x="6159231" y="3896661"/>
              <a:ext cx="256511" cy="22113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BCF869DB-D35A-C568-B98F-85F62D607CAA}"/>
                </a:ext>
              </a:extLst>
            </p:cNvPr>
            <p:cNvSpPr/>
            <p:nvPr/>
          </p:nvSpPr>
          <p:spPr>
            <a:xfrm>
              <a:off x="4294095" y="4117791"/>
              <a:ext cx="262489" cy="22113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59D88448-458F-8D77-0D2E-1F8C0772713A}"/>
                </a:ext>
              </a:extLst>
            </p:cNvPr>
            <p:cNvSpPr/>
            <p:nvPr/>
          </p:nvSpPr>
          <p:spPr>
            <a:xfrm>
              <a:off x="3842872" y="4485344"/>
              <a:ext cx="262489" cy="22113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BA6C33AA-00F3-BDD3-13FD-D39B0BE575AE}"/>
                </a:ext>
              </a:extLst>
            </p:cNvPr>
            <p:cNvSpPr/>
            <p:nvPr/>
          </p:nvSpPr>
          <p:spPr>
            <a:xfrm>
              <a:off x="4948123" y="4903696"/>
              <a:ext cx="262489" cy="22113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57B25E72-5551-5719-50B9-04A7EA98906C}"/>
                </a:ext>
              </a:extLst>
            </p:cNvPr>
            <p:cNvSpPr/>
            <p:nvPr/>
          </p:nvSpPr>
          <p:spPr>
            <a:xfrm>
              <a:off x="5483889" y="5235391"/>
              <a:ext cx="262489" cy="22113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A4F70AF-A7AC-9B6E-B9FE-8C41809C7B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3889" y="4660798"/>
              <a:ext cx="788103" cy="685158"/>
            </a:xfrm>
            <a:prstGeom prst="straightConnector1">
              <a:avLst/>
            </a:prstGeom>
            <a:ln>
              <a:solidFill>
                <a:srgbClr val="6925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C21852-F3C0-6B23-C2F2-0A55158A2AFE}"/>
                </a:ext>
              </a:extLst>
            </p:cNvPr>
            <p:cNvSpPr txBox="1"/>
            <p:nvPr/>
          </p:nvSpPr>
          <p:spPr>
            <a:xfrm>
              <a:off x="6294416" y="5295611"/>
              <a:ext cx="1016625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69258A"/>
                  </a:solidFill>
                  <a:latin typeface="+mn-ea"/>
                </a:rPr>
                <a:t>럭키백의 생선</a:t>
              </a:r>
              <a:endParaRPr lang="en-US" altLang="ko-KR" sz="1100" dirty="0">
                <a:solidFill>
                  <a:srgbClr val="69258A"/>
                </a:solidFill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856542-634B-8222-B062-BB94576F184A}"/>
                </a:ext>
              </a:extLst>
            </p:cNvPr>
            <p:cNvSpPr txBox="1"/>
            <p:nvPr/>
          </p:nvSpPr>
          <p:spPr>
            <a:xfrm>
              <a:off x="2650089" y="3514621"/>
              <a:ext cx="1215397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69258A"/>
                  </a:solidFill>
                  <a:latin typeface="+mn-ea"/>
                </a:rPr>
                <a:t>이웃한 </a:t>
              </a:r>
              <a:r>
                <a:rPr lang="ko-KR" altLang="en-US" sz="1100">
                  <a:solidFill>
                    <a:srgbClr val="69258A"/>
                  </a:solidFill>
                  <a:latin typeface="+mn-ea"/>
                </a:rPr>
                <a:t>샘플 </a:t>
              </a:r>
              <a:r>
                <a:rPr lang="en-US" altLang="ko-KR" sz="1100" dirty="0">
                  <a:solidFill>
                    <a:srgbClr val="69258A"/>
                  </a:solidFill>
                  <a:latin typeface="+mn-ea"/>
                </a:rPr>
                <a:t>10</a:t>
              </a:r>
              <a:r>
                <a:rPr lang="ko-KR" altLang="en-US" sz="1100" dirty="0">
                  <a:solidFill>
                    <a:srgbClr val="69258A"/>
                  </a:solidFill>
                  <a:latin typeface="+mn-ea"/>
                </a:rPr>
                <a:t>개</a:t>
              </a:r>
              <a:endParaRPr lang="en-US" altLang="ko-KR" sz="1100" dirty="0">
                <a:solidFill>
                  <a:srgbClr val="69258A"/>
                </a:solidFill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D6BA1C7-E1AA-0A8A-184E-CCDD12402881}"/>
                    </a:ext>
                  </a:extLst>
                </p:cNvPr>
                <p:cNvSpPr txBox="1"/>
                <p:nvPr/>
              </p:nvSpPr>
              <p:spPr>
                <a:xfrm>
                  <a:off x="4195887" y="5449406"/>
                  <a:ext cx="1252266" cy="5726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원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2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개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a14:m>
                  <a:r>
                    <a:rPr lang="en-US" altLang="ko-KR" sz="16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= 0.2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D6BA1C7-E1AA-0A8A-184E-CCDD12402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5887" y="5449406"/>
                  <a:ext cx="1252266" cy="5726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487B2C-E704-0E52-A311-E5BE4189E0C0}"/>
                    </a:ext>
                  </a:extLst>
                </p:cNvPr>
                <p:cNvSpPr txBox="1"/>
                <p:nvPr/>
              </p:nvSpPr>
              <p:spPr>
                <a:xfrm>
                  <a:off x="4446495" y="3110925"/>
                  <a:ext cx="1524776" cy="581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사각형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3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개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a14:m>
                  <a:r>
                    <a:rPr lang="en-US" altLang="ko-KR" sz="16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= 0.3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487B2C-E704-0E52-A311-E5BE4189E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495" y="3110925"/>
                  <a:ext cx="1524776" cy="5813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92AC6B-F054-DB7C-A0B6-8E4E2CA3197A}"/>
                    </a:ext>
                  </a:extLst>
                </p:cNvPr>
                <p:cNvSpPr txBox="1"/>
                <p:nvPr/>
              </p:nvSpPr>
              <p:spPr>
                <a:xfrm>
                  <a:off x="6526307" y="3607896"/>
                  <a:ext cx="1518364" cy="5775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100" dirty="0">
                      <a:latin typeface="+mn-ea"/>
                    </a:rPr>
                    <a:t>삼각형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en-US" altLang="ko-KR" sz="1100" dirty="0">
                      <a:latin typeface="+mn-ea"/>
                    </a:rPr>
                    <a:t>5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개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a14:m>
                  <a:r>
                    <a:rPr lang="en-US" altLang="ko-KR" sz="16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= 0.5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92AC6B-F054-DB7C-A0B6-8E4E2CA31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307" y="3607896"/>
                  <a:ext cx="1518364" cy="5775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674A460-628D-6B95-1770-006CD2E69926}"/>
              </a:ext>
            </a:extLst>
          </p:cNvPr>
          <p:cNvSpPr txBox="1"/>
          <p:nvPr/>
        </p:nvSpPr>
        <p:spPr>
          <a:xfrm>
            <a:off x="1064390" y="5959767"/>
            <a:ext cx="8173539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사이킷런의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k-</a:t>
            </a:r>
            <a:r>
              <a:rPr lang="ko-KR" altLang="en-US" sz="1400" dirty="0">
                <a:latin typeface="+mn-ea"/>
              </a:rPr>
              <a:t>최근접 이웃 분류기도 이와 동일한 방식으로 클래스 확률을 계산하여 제공함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66812F-1E86-7B56-1B74-B1200710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  <p:sp>
        <p:nvSpPr>
          <p:cNvPr id="4" name="순서도: 가산 접합 3">
            <a:extLst>
              <a:ext uri="{FF2B5EF4-FFF2-40B4-BE49-F238E27FC236}">
                <a16:creationId xmlns:a16="http://schemas.microsoft.com/office/drawing/2014/main" id="{63763F4E-B976-1485-0843-50730103E109}"/>
              </a:ext>
            </a:extLst>
          </p:cNvPr>
          <p:cNvSpPr/>
          <p:nvPr/>
        </p:nvSpPr>
        <p:spPr>
          <a:xfrm>
            <a:off x="5179551" y="4139852"/>
            <a:ext cx="262489" cy="22113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3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2064-4396-28AF-DD77-241F3DB7B83B}"/>
              </a:ext>
            </a:extLst>
          </p:cNvPr>
          <p:cNvSpPr txBox="1"/>
          <p:nvPr/>
        </p:nvSpPr>
        <p:spPr>
          <a:xfrm>
            <a:off x="660530" y="1213045"/>
            <a:ext cx="74398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다중 분류는 </a:t>
            </a:r>
            <a:r>
              <a:rPr lang="ko-KR" altLang="en-US" sz="1600" dirty="0" err="1">
                <a:latin typeface="+mn-ea"/>
              </a:rPr>
              <a:t>소프트맥스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Softmax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함수를 사용하여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개의 </a:t>
            </a:r>
            <a:r>
              <a:rPr lang="en-US" altLang="ko-KR" sz="1600" dirty="0">
                <a:latin typeface="+mn-ea"/>
              </a:rPr>
              <a:t>z</a:t>
            </a:r>
            <a:r>
              <a:rPr lang="ko-KR" altLang="en-US" sz="1600" dirty="0">
                <a:latin typeface="+mn-ea"/>
              </a:rPr>
              <a:t>값을 확률로 변환함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629EA4-51E5-8823-AF4F-F8E40A34CEE3}"/>
                  </a:ext>
                </a:extLst>
              </p:cNvPr>
              <p:cNvSpPr txBox="1"/>
              <p:nvPr/>
            </p:nvSpPr>
            <p:spPr>
              <a:xfrm>
                <a:off x="1026290" y="1684101"/>
                <a:ext cx="7950831" cy="382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n-ea"/>
                  </a:rPr>
                  <a:t>7</a:t>
                </a:r>
                <a:r>
                  <a:rPr lang="ko-KR" altLang="en-US" sz="1400" dirty="0">
                    <a:latin typeface="+mn-ea"/>
                  </a:rPr>
                  <a:t>개의 </a:t>
                </a:r>
                <a:r>
                  <a:rPr lang="en-US" altLang="ko-KR" sz="1400" dirty="0">
                    <a:latin typeface="+mn-ea"/>
                  </a:rPr>
                  <a:t>z </a:t>
                </a:r>
                <a:r>
                  <a:rPr lang="ko-KR" altLang="en-US" sz="1400" dirty="0">
                    <a:latin typeface="+mn-ea"/>
                  </a:rPr>
                  <a:t>값의 이름을 </a:t>
                </a:r>
                <a:r>
                  <a:rPr lang="en-US" altLang="ko-KR" sz="1400" dirty="0">
                    <a:latin typeface="+mn-ea"/>
                  </a:rPr>
                  <a:t>z1 ~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z7 </a:t>
                </a:r>
                <a:r>
                  <a:rPr lang="ko-KR" altLang="en-US" sz="1400" dirty="0">
                    <a:latin typeface="+mn-ea"/>
                  </a:rPr>
                  <a:t>라고 붙이고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이 값을 사용해 지수 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~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계산해 모두 더함 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629EA4-51E5-8823-AF4F-F8E40A34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90" y="1684101"/>
                <a:ext cx="7950831" cy="382477"/>
              </a:xfrm>
              <a:prstGeom prst="rect">
                <a:avLst/>
              </a:prstGeom>
              <a:blipFill>
                <a:blip r:embed="rId2"/>
                <a:stretch>
                  <a:fillRect l="-77" b="-158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2FBB04-A601-9B6F-BD2F-E372CA85BE8E}"/>
                  </a:ext>
                </a:extLst>
              </p:cNvPr>
              <p:cNvSpPr txBox="1"/>
              <p:nvPr/>
            </p:nvSpPr>
            <p:spPr>
              <a:xfrm>
                <a:off x="1386612" y="2206956"/>
                <a:ext cx="9136608" cy="382412"/>
              </a:xfrm>
              <a:prstGeom prst="rect">
                <a:avLst/>
              </a:prstGeom>
              <a:noFill/>
              <a:ln>
                <a:solidFill>
                  <a:srgbClr val="69258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+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+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+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+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+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2FBB04-A601-9B6F-BD2F-E372CA85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612" y="2206956"/>
                <a:ext cx="9136608" cy="382412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  <a:ln>
                <a:solidFill>
                  <a:srgbClr val="69258A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28CA6E-4327-B164-9A5B-0130AEFA7471}"/>
                  </a:ext>
                </a:extLst>
              </p:cNvPr>
              <p:cNvSpPr txBox="1"/>
              <p:nvPr/>
            </p:nvSpPr>
            <p:spPr>
              <a:xfrm>
                <a:off x="1026290" y="2729746"/>
                <a:ext cx="4342471" cy="382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그 다음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~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ko-KR" altLang="en-US" sz="1400" dirty="0">
                    <a:latin typeface="+mn-ea"/>
                  </a:rPr>
                  <a:t>을 각각 </a:t>
                </a:r>
                <a:r>
                  <a:rPr lang="en-US" altLang="ko-KR" sz="1400" dirty="0" err="1">
                    <a:latin typeface="+mn-ea"/>
                  </a:rPr>
                  <a:t>e_sum</a:t>
                </a:r>
                <a:r>
                  <a:rPr lang="ko-KR" altLang="en-US" sz="1400" dirty="0">
                    <a:latin typeface="+mn-ea"/>
                  </a:rPr>
                  <a:t>으로 나눠주면 됨 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28CA6E-4327-B164-9A5B-0130AEFA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90" y="2729746"/>
                <a:ext cx="4342471" cy="382477"/>
              </a:xfrm>
              <a:prstGeom prst="rect">
                <a:avLst/>
              </a:prstGeom>
              <a:blipFill>
                <a:blip r:embed="rId4"/>
                <a:stretch>
                  <a:fillRect l="-14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530431-E20E-A6FD-D0FC-96A43FCEF140}"/>
                  </a:ext>
                </a:extLst>
              </p:cNvPr>
              <p:cNvSpPr txBox="1"/>
              <p:nvPr/>
            </p:nvSpPr>
            <p:spPr>
              <a:xfrm>
                <a:off x="1386612" y="3252536"/>
                <a:ext cx="9136608" cy="769634"/>
              </a:xfrm>
              <a:prstGeom prst="rect">
                <a:avLst/>
              </a:prstGeom>
              <a:noFill/>
              <a:ln>
                <a:solidFill>
                  <a:srgbClr val="69258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</m:den>
                      </m:f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2=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𝑠𝑢𝑚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7=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𝑠𝑢𝑚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530431-E20E-A6FD-D0FC-96A43FCEF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612" y="3252536"/>
                <a:ext cx="9136608" cy="769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69258A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D637A5F-A3CC-A532-8847-55FF31EDEC6C}"/>
              </a:ext>
            </a:extLst>
          </p:cNvPr>
          <p:cNvSpPr txBox="1"/>
          <p:nvPr/>
        </p:nvSpPr>
        <p:spPr>
          <a:xfrm>
            <a:off x="660530" y="4311946"/>
            <a:ext cx="579838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s1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s7</a:t>
            </a:r>
            <a:r>
              <a:rPr lang="ko-KR" altLang="en-US" sz="1600" dirty="0">
                <a:latin typeface="+mn-ea"/>
              </a:rPr>
              <a:t>까지 모두 더하면 분자와 분모가 같아지므로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이 됨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34B4426-4199-C6A1-D012-D1FFD9FA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34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2064-4396-28AF-DD77-241F3DB7B83B}"/>
              </a:ext>
            </a:extLst>
          </p:cNvPr>
          <p:cNvSpPr txBox="1"/>
          <p:nvPr/>
        </p:nvSpPr>
        <p:spPr>
          <a:xfrm>
            <a:off x="660530" y="1197805"/>
            <a:ext cx="1076448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이진 분류처럼 </a:t>
            </a:r>
            <a:r>
              <a:rPr lang="en-US" altLang="ko-KR" sz="1600" dirty="0" err="1">
                <a:latin typeface="+mn-ea"/>
              </a:rPr>
              <a:t>decision_function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메서드로 </a:t>
            </a:r>
            <a:r>
              <a:rPr lang="en-US" altLang="ko-KR" sz="1600" dirty="0">
                <a:latin typeface="+mn-ea"/>
              </a:rPr>
              <a:t>z1~z7</a:t>
            </a:r>
            <a:r>
              <a:rPr lang="ko-KR" altLang="en-US" sz="1600" dirty="0">
                <a:latin typeface="+mn-ea"/>
              </a:rPr>
              <a:t>가지의 값을 구한 다음 소프트 맥스 함수를 사용해 확률로 바꿈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E465F-A3F5-AB51-3715-AD4605612F1D}"/>
              </a:ext>
            </a:extLst>
          </p:cNvPr>
          <p:cNvSpPr txBox="1"/>
          <p:nvPr/>
        </p:nvSpPr>
        <p:spPr>
          <a:xfrm>
            <a:off x="1055856" y="1767840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decision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lr.decision_function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[:5])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np.round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(decision, decimals=2)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A0759-FF9E-A131-BBF3-6476D500F474}"/>
              </a:ext>
            </a:extLst>
          </p:cNvPr>
          <p:cNvSpPr txBox="1"/>
          <p:nvPr/>
        </p:nvSpPr>
        <p:spPr>
          <a:xfrm>
            <a:off x="1055856" y="2434953"/>
            <a:ext cx="9389058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</a:t>
            </a:r>
            <a:endParaRPr lang="en-US" altLang="ko-KR" sz="1400" b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[[ -6.5    1.03   5.16  -2.73   3.34   0.33  -0.63]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[-10.86   1.93   4.77  -2.4    2.98   7.84  -4.26]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 -4.34  -6.23   3.17   6.49   2.36   2.42  -3.87]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 -0.68   0.45   2.65  -1.19   3.26  -5.75   1.26]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 -6.4   -1.99   5.82  -0.11   3.5   -0.11  -0.71]]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07F9346-A9D5-7E87-1563-666BAC38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043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215088" y="9253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로지스틱 회귀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2064-4396-28AF-DD77-241F3DB7B83B}"/>
              </a:ext>
            </a:extLst>
          </p:cNvPr>
          <p:cNvSpPr txBox="1"/>
          <p:nvPr/>
        </p:nvSpPr>
        <p:spPr>
          <a:xfrm>
            <a:off x="660530" y="1197805"/>
            <a:ext cx="335700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scipy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 err="1">
                <a:latin typeface="+mn-ea"/>
              </a:rPr>
              <a:t>소프트맥스</a:t>
            </a:r>
            <a:r>
              <a:rPr lang="ko-KR" altLang="en-US" sz="1600" dirty="0">
                <a:latin typeface="+mn-ea"/>
              </a:rPr>
              <a:t> 함수도 제공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E465F-A3F5-AB51-3715-AD4605612F1D}"/>
              </a:ext>
            </a:extLst>
          </p:cNvPr>
          <p:cNvSpPr txBox="1"/>
          <p:nvPr/>
        </p:nvSpPr>
        <p:spPr>
          <a:xfrm>
            <a:off x="1055856" y="1767840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scipy.special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softmax</a:t>
            </a:r>
            <a:endParaRPr lang="en-US" altLang="ko-KR" sz="14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proba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softmax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(decision, axis=1)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np.round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000"/>
                </a:solidFill>
                <a:effectLst/>
                <a:latin typeface="+mn-ea"/>
              </a:rPr>
              <a:t>proba</a:t>
            </a:r>
            <a:r>
              <a:rPr lang="en-US" altLang="ko-KR" sz="1400" b="0" dirty="0">
                <a:solidFill>
                  <a:srgbClr val="FFC000"/>
                </a:solidFill>
                <a:effectLst/>
                <a:latin typeface="+mn-ea"/>
              </a:rPr>
              <a:t>, decimals=3)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A0759-FF9E-A131-BBF3-6476D500F474}"/>
              </a:ext>
            </a:extLst>
          </p:cNvPr>
          <p:cNvSpPr txBox="1"/>
          <p:nvPr/>
        </p:nvSpPr>
        <p:spPr>
          <a:xfrm>
            <a:off x="1055856" y="2650397"/>
            <a:ext cx="9389058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</a:t>
            </a:r>
            <a:endParaRPr lang="en-US" altLang="ko-KR" sz="1400" b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[[0.    0.014 0.841 0.    0.136 0.007 0.003]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[0.    0.003 0.044 0.    0.007 0.946 0.   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[0.    0.    0.034 0.935 0.015 0.016 0.   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[0.011 0.034 0.306 0.007 0.567 0.    0.076]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[0.    0.    0.904 0.002 0.089 0.002 0.001]]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89BFDD-6916-7CD6-5D2D-171ACFA03E4C}"/>
              </a:ext>
            </a:extLst>
          </p:cNvPr>
          <p:cNvCxnSpPr/>
          <p:nvPr/>
        </p:nvCxnSpPr>
        <p:spPr>
          <a:xfrm>
            <a:off x="4160520" y="2137172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65720D-767E-AD23-1102-BE2CC8404464}"/>
              </a:ext>
            </a:extLst>
          </p:cNvPr>
          <p:cNvSpPr txBox="1"/>
          <p:nvPr/>
        </p:nvSpPr>
        <p:spPr>
          <a:xfrm>
            <a:off x="4617720" y="1912470"/>
            <a:ext cx="3300904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ECDBF5"/>
                </a:solidFill>
                <a:latin typeface="+mn-ea"/>
              </a:rPr>
              <a:t>axis </a:t>
            </a:r>
            <a:r>
              <a:rPr lang="ko-KR" altLang="en-US" sz="1200" dirty="0">
                <a:solidFill>
                  <a:srgbClr val="ECDBF5"/>
                </a:solidFill>
                <a:latin typeface="+mn-ea"/>
              </a:rPr>
              <a:t>매개변수는 </a:t>
            </a:r>
            <a:r>
              <a:rPr lang="ko-KR" altLang="en-US" sz="1200" dirty="0" err="1">
                <a:solidFill>
                  <a:srgbClr val="ECDBF5"/>
                </a:solidFill>
                <a:latin typeface="+mn-ea"/>
              </a:rPr>
              <a:t>소프트맥스를</a:t>
            </a:r>
            <a:r>
              <a:rPr lang="ko-KR" altLang="en-US" sz="1200" dirty="0">
                <a:solidFill>
                  <a:srgbClr val="ECDBF5"/>
                </a:solidFill>
                <a:latin typeface="+mn-ea"/>
              </a:rPr>
              <a:t> 계산할 축을 지정</a:t>
            </a:r>
            <a:endParaRPr lang="en-US" altLang="ko-KR" sz="1200" dirty="0">
              <a:solidFill>
                <a:srgbClr val="ECDBF5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191FE-0388-A9F6-19D3-D77F50F0F056}"/>
              </a:ext>
            </a:extLst>
          </p:cNvPr>
          <p:cNvSpPr txBox="1"/>
          <p:nvPr/>
        </p:nvSpPr>
        <p:spPr>
          <a:xfrm>
            <a:off x="660530" y="4245805"/>
            <a:ext cx="692689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출력 결과를 앞서 구한 </a:t>
            </a:r>
            <a:r>
              <a:rPr lang="en-US" altLang="ko-KR" sz="1600" dirty="0" err="1">
                <a:latin typeface="+mn-ea"/>
              </a:rPr>
              <a:t>proba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배열과 비교했을 때 결과가 정확히 일치함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로지스틱 회귀를 사용해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개의 생선에 대한 확률을 예측하는 모델을 훈련함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1E4C0BD-9FBD-A126-492B-43FD7D39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243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91DAAB-9943-4187-953C-314D3E68246F}"/>
              </a:ext>
            </a:extLst>
          </p:cNvPr>
          <p:cNvSpPr/>
          <p:nvPr/>
        </p:nvSpPr>
        <p:spPr>
          <a:xfrm>
            <a:off x="0" y="0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C52FCA-EE25-4A6F-AE07-A254DF09C304}"/>
              </a:ext>
            </a:extLst>
          </p:cNvPr>
          <p:cNvSpPr/>
          <p:nvPr/>
        </p:nvSpPr>
        <p:spPr>
          <a:xfrm>
            <a:off x="0" y="6030368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651A5-8BA2-40C1-8D76-1B25AF6BE5B9}"/>
              </a:ext>
            </a:extLst>
          </p:cNvPr>
          <p:cNvSpPr txBox="1"/>
          <p:nvPr/>
        </p:nvSpPr>
        <p:spPr>
          <a:xfrm>
            <a:off x="2448713" y="1855974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</a:t>
            </a:r>
            <a:endParaRPr lang="ko-KR" altLang="en-US" sz="1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93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럭키백의 확률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5B0D1-4BD8-5AFE-8D94-043EF62DF94A}"/>
              </a:ext>
            </a:extLst>
          </p:cNvPr>
          <p:cNvSpPr txBox="1"/>
          <p:nvPr/>
        </p:nvSpPr>
        <p:spPr>
          <a:xfrm>
            <a:off x="660530" y="1001781"/>
            <a:ext cx="193835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준비하기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26683-82BD-E2A1-3392-4A2378056E15}"/>
              </a:ext>
            </a:extLst>
          </p:cNvPr>
          <p:cNvSpPr txBox="1"/>
          <p:nvPr/>
        </p:nvSpPr>
        <p:spPr>
          <a:xfrm>
            <a:off x="1106226" y="1550106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pandas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pd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fish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pd.read_csv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('https://bit.ly/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fish_csv_data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')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fish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.head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564FB55-5124-7B0F-9C78-C86568424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603838"/>
              </p:ext>
            </p:extLst>
          </p:nvPr>
        </p:nvGraphicFramePr>
        <p:xfrm>
          <a:off x="1106226" y="2501840"/>
          <a:ext cx="9389058" cy="1554480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1341294">
                  <a:extLst>
                    <a:ext uri="{9D8B030D-6E8A-4147-A177-3AD203B41FA5}">
                      <a16:colId xmlns:a16="http://schemas.microsoft.com/office/drawing/2014/main" val="3300443687"/>
                    </a:ext>
                  </a:extLst>
                </a:gridCol>
                <a:gridCol w="1341294">
                  <a:extLst>
                    <a:ext uri="{9D8B030D-6E8A-4147-A177-3AD203B41FA5}">
                      <a16:colId xmlns:a16="http://schemas.microsoft.com/office/drawing/2014/main" val="1691464688"/>
                    </a:ext>
                  </a:extLst>
                </a:gridCol>
                <a:gridCol w="1341294">
                  <a:extLst>
                    <a:ext uri="{9D8B030D-6E8A-4147-A177-3AD203B41FA5}">
                      <a16:colId xmlns:a16="http://schemas.microsoft.com/office/drawing/2014/main" val="2270998403"/>
                    </a:ext>
                  </a:extLst>
                </a:gridCol>
                <a:gridCol w="1341294">
                  <a:extLst>
                    <a:ext uri="{9D8B030D-6E8A-4147-A177-3AD203B41FA5}">
                      <a16:colId xmlns:a16="http://schemas.microsoft.com/office/drawing/2014/main" val="83876120"/>
                    </a:ext>
                  </a:extLst>
                </a:gridCol>
                <a:gridCol w="1341294">
                  <a:extLst>
                    <a:ext uri="{9D8B030D-6E8A-4147-A177-3AD203B41FA5}">
                      <a16:colId xmlns:a16="http://schemas.microsoft.com/office/drawing/2014/main" val="162833790"/>
                    </a:ext>
                  </a:extLst>
                </a:gridCol>
                <a:gridCol w="1341294">
                  <a:extLst>
                    <a:ext uri="{9D8B030D-6E8A-4147-A177-3AD203B41FA5}">
                      <a16:colId xmlns:a16="http://schemas.microsoft.com/office/drawing/2014/main" val="587851514"/>
                    </a:ext>
                  </a:extLst>
                </a:gridCol>
                <a:gridCol w="1341294">
                  <a:extLst>
                    <a:ext uri="{9D8B030D-6E8A-4147-A177-3AD203B41FA5}">
                      <a16:colId xmlns:a16="http://schemas.microsoft.com/office/drawing/2014/main" val="823263818"/>
                    </a:ext>
                  </a:extLst>
                </a:gridCol>
              </a:tblGrid>
              <a:tr h="222566">
                <a:tc>
                  <a:txBody>
                    <a:bodyPr/>
                    <a:lstStyle/>
                    <a:p>
                      <a:pPr algn="r" fontAlgn="ctr"/>
                      <a:endParaRPr lang="ko-KR" altLang="en-US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  <a:latin typeface="+mj-ea"/>
                          <a:ea typeface="+mj-ea"/>
                        </a:rPr>
                        <a:t>Species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  <a:latin typeface="+mj-ea"/>
                          <a:ea typeface="+mj-ea"/>
                        </a:rPr>
                        <a:t>Weight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  <a:latin typeface="+mj-ea"/>
                          <a:ea typeface="+mj-ea"/>
                        </a:rPr>
                        <a:t>Length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  <a:latin typeface="+mj-ea"/>
                          <a:ea typeface="+mj-ea"/>
                        </a:rPr>
                        <a:t>Diagonal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  <a:latin typeface="+mj-ea"/>
                          <a:ea typeface="+mj-ea"/>
                        </a:rPr>
                        <a:t>Height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  <a:latin typeface="+mj-ea"/>
                          <a:ea typeface="+mj-ea"/>
                        </a:rPr>
                        <a:t>Width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406607"/>
                  </a:ext>
                </a:extLst>
              </a:tr>
              <a:tr h="2225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  <a:latin typeface="+mn-ea"/>
                          <a:ea typeface="+mn-ea"/>
                        </a:rPr>
                        <a:t>Bream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</a:rPr>
                        <a:t>242.0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effectLst/>
                          <a:latin typeface="+mn-ea"/>
                          <a:ea typeface="+mn-ea"/>
                        </a:rPr>
                        <a:t>25.4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effectLst/>
                          <a:latin typeface="+mn-ea"/>
                          <a:ea typeface="+mn-ea"/>
                        </a:rPr>
                        <a:t>30.0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</a:rPr>
                        <a:t>11.5200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</a:rPr>
                        <a:t>4.0200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94391"/>
                  </a:ext>
                </a:extLst>
              </a:tr>
              <a:tr h="24104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Bream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290.0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26.3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31.2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12.4800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4.3056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19374"/>
                  </a:ext>
                </a:extLst>
              </a:tr>
              <a:tr h="2225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Bream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340.0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26.5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31.1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12.3778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4.6961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619687"/>
                  </a:ext>
                </a:extLst>
              </a:tr>
              <a:tr h="2225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Bream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363.0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29.0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33.5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12.7300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4.4555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56481"/>
                  </a:ext>
                </a:extLst>
              </a:tr>
              <a:tr h="2225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rgbClr val="6925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Bream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430.0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29.0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34.0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12.4440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5.1340</a:t>
                      </a:r>
                    </a:p>
                  </a:txBody>
                  <a:tcPr marL="76200" marR="76200" marT="38100" marB="38100" anchor="ctr">
                    <a:solidFill>
                      <a:srgbClr val="ECD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1187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D2EE262-0CD1-6745-47EC-FED1A4CB02CD}"/>
              </a:ext>
            </a:extLst>
          </p:cNvPr>
          <p:cNvSpPr txBox="1"/>
          <p:nvPr/>
        </p:nvSpPr>
        <p:spPr>
          <a:xfrm>
            <a:off x="660530" y="4269390"/>
            <a:ext cx="596830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생선의 종류를 알아보기 위해 </a:t>
            </a:r>
            <a:r>
              <a:rPr lang="en-US" altLang="ko-KR" sz="1600" dirty="0">
                <a:latin typeface="+mn-ea"/>
              </a:rPr>
              <a:t>Species</a:t>
            </a:r>
            <a:r>
              <a:rPr lang="ko-KR" altLang="en-US" sz="1600" dirty="0">
                <a:latin typeface="+mn-ea"/>
              </a:rPr>
              <a:t>열에서 고유한 값을 추출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6A645-1714-05FE-5EB1-E4DF20AC6798}"/>
              </a:ext>
            </a:extLst>
          </p:cNvPr>
          <p:cNvSpPr txBox="1"/>
          <p:nvPr/>
        </p:nvSpPr>
        <p:spPr>
          <a:xfrm>
            <a:off x="1106226" y="481908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pd.unique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(fish['Species']))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0758A-E1F8-D0FD-4713-77B5E0744795}"/>
              </a:ext>
            </a:extLst>
          </p:cNvPr>
          <p:cNvSpPr txBox="1"/>
          <p:nvPr/>
        </p:nvSpPr>
        <p:spPr>
          <a:xfrm>
            <a:off x="1106226" y="5268443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i="0">
                <a:solidFill>
                  <a:srgbClr val="FFFFFF"/>
                </a:solidFill>
                <a:effectLst/>
                <a:latin typeface="+mn-ea"/>
              </a:rPr>
              <a:t>&gt;&gt; 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['Bream' 'Roach' 'Whitefish' '</a:t>
            </a:r>
            <a:r>
              <a:rPr lang="en-US" altLang="ko-KR" sz="1400" b="0" i="0" dirty="0" err="1">
                <a:solidFill>
                  <a:srgbClr val="FFFFFF"/>
                </a:solidFill>
                <a:effectLst/>
                <a:latin typeface="+mn-ea"/>
              </a:rPr>
              <a:t>Parkki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' 'Perch' 'Pike' 'Smelt']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7D9A1-350B-EC9D-94C4-FBEC21A47DD6}"/>
              </a:ext>
            </a:extLst>
          </p:cNvPr>
          <p:cNvSpPr txBox="1"/>
          <p:nvPr/>
        </p:nvSpPr>
        <p:spPr>
          <a:xfrm>
            <a:off x="1064390" y="5629671"/>
            <a:ext cx="269977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unique(): </a:t>
            </a:r>
            <a:r>
              <a:rPr lang="ko-KR" altLang="en-US" sz="1400" dirty="0">
                <a:latin typeface="+mn-ea"/>
              </a:rPr>
              <a:t>고유한 값을 추출</a:t>
            </a:r>
            <a:r>
              <a:rPr lang="en-US" altLang="ko-KR" sz="1400" dirty="0">
                <a:latin typeface="+mn-ea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0CECA5-5D6A-ED9E-D2D6-6C039936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22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213045"/>
            <a:ext cx="800090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데이터프레임에서 </a:t>
            </a:r>
            <a:r>
              <a:rPr lang="en-US" altLang="ko-KR" sz="1600" dirty="0">
                <a:latin typeface="+mn-ea"/>
              </a:rPr>
              <a:t>Species </a:t>
            </a:r>
            <a:r>
              <a:rPr lang="ko-KR" altLang="en-US" sz="1600" dirty="0">
                <a:latin typeface="+mn-ea"/>
              </a:rPr>
              <a:t>열을 타깃으로 만들고 나머지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개 열은 입력 데이터로 사용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87D5-9552-F5AC-AB23-E9F5B28E012A}"/>
              </a:ext>
            </a:extLst>
          </p:cNvPr>
          <p:cNvSpPr txBox="1"/>
          <p:nvPr/>
        </p:nvSpPr>
        <p:spPr>
          <a:xfrm>
            <a:off x="1064390" y="1737469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fish_input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fish[['Weight', 'Length', 'Diagonal', 'Height', 'Width']].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to_numpy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70BC2-CF2F-EA48-BDBC-02CD315CE9CC}"/>
              </a:ext>
            </a:extLst>
          </p:cNvPr>
          <p:cNvSpPr txBox="1"/>
          <p:nvPr/>
        </p:nvSpPr>
        <p:spPr>
          <a:xfrm>
            <a:off x="1064390" y="2946083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fish_input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[:5])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14A19-6475-9C0A-B418-C7944DF41EAF}"/>
              </a:ext>
            </a:extLst>
          </p:cNvPr>
          <p:cNvSpPr txBox="1"/>
          <p:nvPr/>
        </p:nvSpPr>
        <p:spPr>
          <a:xfrm>
            <a:off x="1064390" y="2075767"/>
            <a:ext cx="5718232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데이터프레임에서 여러 열을 선택하면 새로운 데이터프레임이 반환됨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이를 </a:t>
            </a:r>
            <a:r>
              <a:rPr lang="en-US" altLang="ko-KR" sz="1400" dirty="0" err="1">
                <a:latin typeface="+mn-ea"/>
              </a:rPr>
              <a:t>to_numpy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메서드로 </a:t>
            </a:r>
            <a:r>
              <a:rPr lang="ko-KR" altLang="en-US" sz="1400" dirty="0" err="1">
                <a:latin typeface="+mn-ea"/>
              </a:rPr>
              <a:t>넘파이</a:t>
            </a:r>
            <a:r>
              <a:rPr lang="ko-KR" altLang="en-US" sz="1400" dirty="0">
                <a:latin typeface="+mn-ea"/>
              </a:rPr>
              <a:t> 배열로 바꿔 저장함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3BAAE-C21A-B79E-E301-3606A1B0A1FF}"/>
              </a:ext>
            </a:extLst>
          </p:cNvPr>
          <p:cNvSpPr txBox="1"/>
          <p:nvPr/>
        </p:nvSpPr>
        <p:spPr>
          <a:xfrm>
            <a:off x="1064390" y="3416610"/>
            <a:ext cx="9389058" cy="16004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</a:t>
            </a:r>
            <a:endParaRPr lang="en-US" altLang="ko-KR" sz="1400" b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[[242.      25.4     30.      11.52     4.02  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[290.      26.3     31.2     12.48     4.3056]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[340.      26.5     31.1     12.3778   4.6961]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[363.      29.      33.5     12.73     4.4555]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[430.      29.      34.      12.444    5.134 ]]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94741-D6B4-F99E-868A-2F38418DD91F}"/>
              </a:ext>
            </a:extLst>
          </p:cNvPr>
          <p:cNvSpPr txBox="1"/>
          <p:nvPr/>
        </p:nvSpPr>
        <p:spPr>
          <a:xfrm>
            <a:off x="660530" y="5163601"/>
            <a:ext cx="344517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동일한 방식으로 타깃 데이터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F9EDF-6CFB-18C1-B23D-A1DD25C6042A}"/>
              </a:ext>
            </a:extLst>
          </p:cNvPr>
          <p:cNvSpPr txBox="1"/>
          <p:nvPr/>
        </p:nvSpPr>
        <p:spPr>
          <a:xfrm>
            <a:off x="1064390" y="568802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fish_target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fish['Species'].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to_numpy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3560A-EEDB-89D1-4139-49F7AD332363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럭키백의 확률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EF4978-0139-1903-DB30-318083C0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53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744350" y="2133062"/>
            <a:ext cx="819807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StandardScaler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클래스를 사용해 훈련 세트와 테스트 세트를 표준화 전처리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87D5-9552-F5AC-AB23-E9F5B28E012A}"/>
              </a:ext>
            </a:extLst>
          </p:cNvPr>
          <p:cNvSpPr txBox="1"/>
          <p:nvPr/>
        </p:nvSpPr>
        <p:spPr>
          <a:xfrm>
            <a:off x="1064390" y="1315009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sklearn.model_selection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train_test_split</a:t>
            </a:r>
            <a:endParaRPr lang="en-US" altLang="ko-KR" sz="14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test_target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train_test_split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fish_input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fish_target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=42)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70BC2-CF2F-EA48-BDBC-02CD315CE9CC}"/>
              </a:ext>
            </a:extLst>
          </p:cNvPr>
          <p:cNvSpPr txBox="1"/>
          <p:nvPr/>
        </p:nvSpPr>
        <p:spPr>
          <a:xfrm>
            <a:off x="1064390" y="2638594"/>
            <a:ext cx="9389058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sklearn.preprocessing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StandardScaler</a:t>
            </a:r>
            <a:endParaRPr lang="en-US" altLang="ko-KR" sz="14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ss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StandardScaler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ss.fit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train_scaled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ss.transform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test_scaled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ss.transform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럭키백의 확률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D543A-21B2-C217-E469-D94D6DDC1C01}"/>
              </a:ext>
            </a:extLst>
          </p:cNvPr>
          <p:cNvSpPr txBox="1"/>
          <p:nvPr/>
        </p:nvSpPr>
        <p:spPr>
          <a:xfrm>
            <a:off x="1064390" y="3881707"/>
            <a:ext cx="3849131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훈련 세트의 통계 값으로 테스트 세트를 변환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3D66D7-883F-7218-ADA4-98B42C56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50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213045"/>
            <a:ext cx="348364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최근접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이웃 분류기의 확률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럭키백의 확률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B4C77-6DF0-4088-FD51-FA1777D6D018}"/>
              </a:ext>
            </a:extLst>
          </p:cNvPr>
          <p:cNvSpPr txBox="1"/>
          <p:nvPr/>
        </p:nvSpPr>
        <p:spPr>
          <a:xfrm>
            <a:off x="1064390" y="1737469"/>
            <a:ext cx="9389058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sklearn.neighbors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KNeighborsClassifier</a:t>
            </a:r>
            <a:endParaRPr lang="en-US" altLang="ko-KR" sz="14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kn</a:t>
            </a:r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KNeighborsClassifier</a:t>
            </a:r>
            <a:r>
              <a:rPr lang="en-US" altLang="ko-KR" sz="14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n-ea"/>
              </a:rPr>
              <a:t>n_neighbors</a:t>
            </a:r>
            <a:r>
              <a:rPr lang="en-US" altLang="ko-KR" sz="14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n-ea"/>
              </a:rPr>
              <a:t>=3)</a:t>
            </a: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kn.fit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kn.score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kn.score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test_target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9C1D-CF8B-0034-A4AA-14C2613C78BE}"/>
              </a:ext>
            </a:extLst>
          </p:cNvPr>
          <p:cNvSpPr txBox="1"/>
          <p:nvPr/>
        </p:nvSpPr>
        <p:spPr>
          <a:xfrm>
            <a:off x="1064390" y="3101238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effectLst/>
                <a:latin typeface="+mn-ea"/>
              </a:rPr>
              <a:t>&gt;&gt; </a:t>
            </a:r>
            <a:b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</a:br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0.8907563025210085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0.85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8E474-DCC6-E48A-2C3D-E13026D842DB}"/>
              </a:ext>
            </a:extLst>
          </p:cNvPr>
          <p:cNvSpPr txBox="1"/>
          <p:nvPr/>
        </p:nvSpPr>
        <p:spPr>
          <a:xfrm>
            <a:off x="660530" y="4020345"/>
            <a:ext cx="10198626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타깃 데이터를 만들 때 </a:t>
            </a:r>
            <a:r>
              <a:rPr lang="en-US" altLang="ko-KR" sz="1600" dirty="0">
                <a:latin typeface="+mn-ea"/>
              </a:rPr>
              <a:t>fish[‘Species’]</a:t>
            </a:r>
            <a:r>
              <a:rPr lang="ko-KR" altLang="en-US" sz="1600" dirty="0">
                <a:latin typeface="+mn-ea"/>
              </a:rPr>
              <a:t>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사용해 만들었기 때문에 훈련 세트와 테스트 세트의 타깃 데이터에도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개의 생선 종류가 들어가 있음 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다음과 같이 타깃 데이터에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개 이상의 클래스가 포함된 문제를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다중 분류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(multi-class classification)</a:t>
            </a:r>
            <a:r>
              <a:rPr lang="ko-KR" altLang="en-US" sz="1600" dirty="0">
                <a:latin typeface="+mn-ea"/>
              </a:rPr>
              <a:t>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이진 분류와 모델을 만들고 훈련하는 방식은 동일하나 이진 분류를 사용했을 때는 양성 클래스와 음성 클래스를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각각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과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으로 지정하여 타깃 데이터를 만듦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다중 분류에서도 타깃 값을 숫자로 바꿔 입력할 수 있지만 </a:t>
            </a:r>
            <a:r>
              <a:rPr lang="ko-KR" altLang="en-US" sz="1600" dirty="0" err="1">
                <a:latin typeface="+mn-ea"/>
              </a:rPr>
              <a:t>사이킷런에서는</a:t>
            </a:r>
            <a:r>
              <a:rPr lang="ko-KR" altLang="en-US" sz="1600" dirty="0">
                <a:latin typeface="+mn-ea"/>
              </a:rPr>
              <a:t> 문자열로 된 타깃 값을 그대로 사용 가능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23D179-72CB-888F-4249-A82F57C9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24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213045"/>
            <a:ext cx="7428637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타깃 값을 그대로 </a:t>
            </a:r>
            <a:r>
              <a:rPr lang="ko-KR" altLang="en-US" sz="1600" dirty="0" err="1">
                <a:latin typeface="+mn-ea"/>
              </a:rPr>
              <a:t>사이킷런</a:t>
            </a:r>
            <a:r>
              <a:rPr lang="ko-KR" altLang="en-US" sz="1600" dirty="0">
                <a:latin typeface="+mn-ea"/>
              </a:rPr>
              <a:t> 모델에 전달하면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순서가 자동으로 알파벳 순</a:t>
            </a:r>
            <a:r>
              <a:rPr lang="ko-KR" altLang="en-US" sz="1600" dirty="0">
                <a:latin typeface="+mn-ea"/>
              </a:rPr>
              <a:t>으로 매김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</a:t>
            </a:r>
            <a:r>
              <a:rPr lang="en-US" altLang="ko-KR" sz="1600" dirty="0">
                <a:latin typeface="+mn-ea"/>
              </a:rPr>
              <a:t>unique(fish[‘Species’])</a:t>
            </a:r>
            <a:r>
              <a:rPr lang="ko-KR" altLang="en-US" sz="1600" dirty="0">
                <a:latin typeface="+mn-ea"/>
              </a:rPr>
              <a:t>로 출력했던 순서와 다름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KNeighborsClassifier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에서 정렬된 타깃 값은 </a:t>
            </a:r>
            <a:r>
              <a:rPr lang="en-US" altLang="ko-KR" sz="1600" dirty="0">
                <a:latin typeface="+mn-ea"/>
              </a:rPr>
              <a:t>classes_</a:t>
            </a:r>
            <a:r>
              <a:rPr lang="ko-KR" altLang="en-US" sz="1600" dirty="0">
                <a:latin typeface="+mn-ea"/>
              </a:rPr>
              <a:t>속성에 저장되어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럭키백의 확률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9C1D-CF8B-0034-A4AA-14C2613C78BE}"/>
              </a:ext>
            </a:extLst>
          </p:cNvPr>
          <p:cNvSpPr txBox="1"/>
          <p:nvPr/>
        </p:nvSpPr>
        <p:spPr>
          <a:xfrm>
            <a:off x="1064390" y="2567838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kn.classes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_)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41AB7-40F2-6E64-EE1E-6F2058C1E8B6}"/>
              </a:ext>
            </a:extLst>
          </p:cNvPr>
          <p:cNvSpPr txBox="1"/>
          <p:nvPr/>
        </p:nvSpPr>
        <p:spPr>
          <a:xfrm>
            <a:off x="1064390" y="3065602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i="0">
                <a:solidFill>
                  <a:srgbClr val="FFFFFF"/>
                </a:solidFill>
                <a:effectLst/>
                <a:latin typeface="+mn-ea"/>
              </a:rPr>
              <a:t>&gt;&gt; 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['Bream' '</a:t>
            </a:r>
            <a:r>
              <a:rPr lang="en-US" altLang="ko-KR" sz="1400" b="0" i="0" dirty="0" err="1">
                <a:solidFill>
                  <a:srgbClr val="FFFFFF"/>
                </a:solidFill>
                <a:effectLst/>
                <a:latin typeface="+mn-ea"/>
              </a:rPr>
              <a:t>Parkki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' 'Perch' 'Pike' 'Roach' 'Smelt' 'Whitefish']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EC90A-57CD-DD40-92E0-07F16682FCEF}"/>
              </a:ext>
            </a:extLst>
          </p:cNvPr>
          <p:cNvSpPr txBox="1"/>
          <p:nvPr/>
        </p:nvSpPr>
        <p:spPr>
          <a:xfrm>
            <a:off x="660530" y="3636205"/>
            <a:ext cx="508985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테스트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세트에 있는 처음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개 샘플의 타깃 값을 예측함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1F995-2DEF-95C2-0B29-5FFBF604606B}"/>
              </a:ext>
            </a:extLst>
          </p:cNvPr>
          <p:cNvSpPr txBox="1"/>
          <p:nvPr/>
        </p:nvSpPr>
        <p:spPr>
          <a:xfrm>
            <a:off x="1064390" y="4171284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kn.predict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[:5]))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6D283-C1BE-7193-AD91-FE03D6175430}"/>
              </a:ext>
            </a:extLst>
          </p:cNvPr>
          <p:cNvSpPr txBox="1"/>
          <p:nvPr/>
        </p:nvSpPr>
        <p:spPr>
          <a:xfrm>
            <a:off x="1064390" y="4669048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i="0">
                <a:solidFill>
                  <a:srgbClr val="FFFFFF"/>
                </a:solidFill>
                <a:effectLst/>
                <a:latin typeface="+mn-ea"/>
              </a:rPr>
              <a:t>&gt;&gt; 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['Perch' 'Smelt' 'Pike' 'Perch' 'Perch']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B864E3-D25E-9B8A-9257-682E4F77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86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213045"/>
            <a:ext cx="738054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분류 모델은 </a:t>
            </a:r>
            <a:r>
              <a:rPr lang="en-US" altLang="ko-KR" sz="1600" dirty="0" err="1">
                <a:latin typeface="+mn-ea"/>
              </a:rPr>
              <a:t>predict_proba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메서드로 클래스별 확률 값을 반환함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럭키백의 확률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9C1D-CF8B-0034-A4AA-14C2613C78BE}"/>
              </a:ext>
            </a:extLst>
          </p:cNvPr>
          <p:cNvSpPr txBox="1"/>
          <p:nvPr/>
        </p:nvSpPr>
        <p:spPr>
          <a:xfrm>
            <a:off x="1055856" y="2567838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numpy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EEAD"/>
                </a:solidFill>
                <a:effectLst/>
                <a:latin typeface="+mn-ea"/>
              </a:rPr>
              <a:t>np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00B0F0"/>
                </a:solidFill>
                <a:effectLst/>
                <a:latin typeface="+mn-ea"/>
              </a:rPr>
              <a:t>proba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kn.predict_proba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[:5])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np.round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proba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n-ea"/>
              </a:rPr>
              <a:t>decimals=4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41AB7-40F2-6E64-EE1E-6F2058C1E8B6}"/>
              </a:ext>
            </a:extLst>
          </p:cNvPr>
          <p:cNvSpPr txBox="1"/>
          <p:nvPr/>
        </p:nvSpPr>
        <p:spPr>
          <a:xfrm>
            <a:off x="1064390" y="3436672"/>
            <a:ext cx="9389058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i="0">
                <a:solidFill>
                  <a:srgbClr val="FFFFFF"/>
                </a:solidFill>
                <a:effectLst/>
                <a:latin typeface="+mn-ea"/>
              </a:rPr>
              <a:t>&gt;&gt;</a:t>
            </a:r>
            <a:endParaRPr lang="en-US" altLang="ko-KR" sz="1400" dirty="0">
              <a:solidFill>
                <a:srgbClr val="FFFFFF"/>
              </a:solidFill>
              <a:latin typeface="+mn-ea"/>
            </a:endParaRP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[[0.     0.     1.     0.     0.     0.     0.    ]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[0.     0.     0.     0.     0.     1.     0.    ]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[0.     0.     0.     1.     0.     0.     0.    ]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[0.     0.     0.6667 0.     0.3333 0.     0.    ]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[0.     0.     0.6667 0.     0.3333 0.     0.    ]]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AF0B9-5AF3-AEF1-B2F8-205BBFD14F58}"/>
              </a:ext>
            </a:extLst>
          </p:cNvPr>
          <p:cNvSpPr txBox="1"/>
          <p:nvPr/>
        </p:nvSpPr>
        <p:spPr>
          <a:xfrm>
            <a:off x="660530" y="1642194"/>
            <a:ext cx="998702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넘파이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round()</a:t>
            </a:r>
            <a:r>
              <a:rPr lang="ko-KR" altLang="en-US" sz="1600" dirty="0">
                <a:latin typeface="+mn-ea"/>
              </a:rPr>
              <a:t>함수는 기본으로 소수점 첫째자리에서 반올림을 하는데</a:t>
            </a:r>
            <a:r>
              <a:rPr lang="en-US" altLang="ko-KR" sz="1600" dirty="0">
                <a:latin typeface="+mn-ea"/>
              </a:rPr>
              <a:t>, decimals </a:t>
            </a:r>
            <a:r>
              <a:rPr lang="ko-KR" altLang="en-US" sz="1600" dirty="0">
                <a:latin typeface="+mn-ea"/>
              </a:rPr>
              <a:t>매개변수로 유지할 소수점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아래 자리 수를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지정할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02026-8294-80AD-2F82-3EE777343E1F}"/>
              </a:ext>
            </a:extLst>
          </p:cNvPr>
          <p:cNvSpPr txBox="1"/>
          <p:nvPr/>
        </p:nvSpPr>
        <p:spPr>
          <a:xfrm>
            <a:off x="1055856" y="4951837"/>
            <a:ext cx="6195927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Predict_proba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메서드의 출력 순서는 앞서 보았던 </a:t>
            </a:r>
            <a:r>
              <a:rPr lang="en-US" altLang="ko-KR" sz="1400" dirty="0">
                <a:latin typeface="+mn-ea"/>
              </a:rPr>
              <a:t>classes_</a:t>
            </a:r>
            <a:r>
              <a:rPr lang="ko-KR" altLang="en-US" sz="1400" dirty="0">
                <a:latin typeface="+mn-ea"/>
              </a:rPr>
              <a:t>속성과 같음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첫 번째 열이 </a:t>
            </a:r>
            <a:r>
              <a:rPr lang="en-US" altLang="ko-KR" sz="1400" dirty="0">
                <a:latin typeface="+mn-ea"/>
              </a:rPr>
              <a:t>‘Bream’</a:t>
            </a:r>
            <a:r>
              <a:rPr lang="ko-KR" altLang="en-US" sz="1400" dirty="0">
                <a:latin typeface="+mn-ea"/>
              </a:rPr>
              <a:t>에 대한 확률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두 번째 열이 </a:t>
            </a:r>
            <a:r>
              <a:rPr lang="en-US" altLang="ko-KR" sz="1400" dirty="0">
                <a:latin typeface="+mn-ea"/>
              </a:rPr>
              <a:t>‘</a:t>
            </a:r>
            <a:r>
              <a:rPr lang="en-US" altLang="ko-KR" sz="1400" dirty="0" err="1">
                <a:latin typeface="+mn-ea"/>
              </a:rPr>
              <a:t>Parkki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에 대한 확률임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7882F-7835-08B8-02B5-9D09360F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87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213045"/>
            <a:ext cx="1083020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모델이 계산한 확률이 가장 가까운 이웃의 비율이 맞는지 확인해보기 위해 네 번째 샘플의 최근접 이웃의 클래스를 확인함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8A0EA-B610-12FB-C581-DD834FFCD1B5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럭키백의 확률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9C1D-CF8B-0034-A4AA-14C2613C78BE}"/>
              </a:ext>
            </a:extLst>
          </p:cNvPr>
          <p:cNvSpPr txBox="1"/>
          <p:nvPr/>
        </p:nvSpPr>
        <p:spPr>
          <a:xfrm>
            <a:off x="1064390" y="1765464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distances, indexes 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= 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kn.kneighbors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test_scaled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[3:4])</a:t>
            </a:r>
          </a:p>
          <a:p>
            <a:r>
              <a:rPr lang="en-US" altLang="ko-KR" sz="1400" b="0" dirty="0">
                <a:solidFill>
                  <a:srgbClr val="00B0F0"/>
                </a:solidFill>
                <a:effectLst/>
                <a:latin typeface="+mn-ea"/>
              </a:rPr>
              <a:t>print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ea"/>
              </a:rPr>
              <a:t>[indexes])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41AB7-40F2-6E64-EE1E-6F2058C1E8B6}"/>
              </a:ext>
            </a:extLst>
          </p:cNvPr>
          <p:cNvSpPr txBox="1"/>
          <p:nvPr/>
        </p:nvSpPr>
        <p:spPr>
          <a:xfrm>
            <a:off x="1064390" y="2491792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i="0">
                <a:solidFill>
                  <a:srgbClr val="FFFFFF"/>
                </a:solidFill>
                <a:effectLst/>
                <a:latin typeface="+mn-ea"/>
              </a:rPr>
              <a:t>&gt;&gt; 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[['Roach' 'Perch' 'Perch']]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B9593-AC06-D8B5-3CDE-24FEE7CFC0A6}"/>
              </a:ext>
            </a:extLst>
          </p:cNvPr>
          <p:cNvSpPr txBox="1"/>
          <p:nvPr/>
        </p:nvSpPr>
        <p:spPr>
          <a:xfrm>
            <a:off x="1055856" y="2848717"/>
            <a:ext cx="10846239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샘플의 이웃은 다섯 번째 클래스인 </a:t>
            </a:r>
            <a:r>
              <a:rPr lang="en-US" altLang="ko-KR" sz="1400" dirty="0">
                <a:latin typeface="+mn-ea"/>
              </a:rPr>
              <a:t>‘Roach’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개이고 세 번째 클래스인 </a:t>
            </a:r>
            <a:r>
              <a:rPr lang="en-US" altLang="ko-KR" sz="1400" dirty="0">
                <a:latin typeface="+mn-ea"/>
              </a:rPr>
              <a:t>‘Perch’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개임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 다섯 번째 클래스에 대한 확률은 </a:t>
            </a:r>
            <a:r>
              <a:rPr lang="en-US" altLang="ko-KR" sz="1400" dirty="0">
                <a:latin typeface="+mn-ea"/>
              </a:rPr>
              <a:t>1/3 = 0.3333</a:t>
            </a:r>
            <a:r>
              <a:rPr lang="ko-KR" altLang="en-US" sz="1400" dirty="0">
                <a:latin typeface="+mn-ea"/>
              </a:rPr>
              <a:t>이고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세 번째 클래스에 대한 확률은 </a:t>
            </a:r>
            <a:r>
              <a:rPr lang="en-US" altLang="ko-KR" sz="1400" dirty="0">
                <a:latin typeface="+mn-ea"/>
              </a:rPr>
              <a:t>2/3 = 0.6667</a:t>
            </a:r>
            <a:r>
              <a:rPr lang="ko-KR" altLang="en-US" sz="1400" dirty="0">
                <a:latin typeface="+mn-ea"/>
              </a:rPr>
              <a:t>로 네 번째 클래스 확률과 동일함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21422-6550-09DC-AFB1-549BFCF0F18E}"/>
              </a:ext>
            </a:extLst>
          </p:cNvPr>
          <p:cNvSpPr txBox="1"/>
          <p:nvPr/>
        </p:nvSpPr>
        <p:spPr>
          <a:xfrm>
            <a:off x="660530" y="3841723"/>
            <a:ext cx="766267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개의 최근접 이웃을 사용하기 때문에 가능한 확률은 </a:t>
            </a:r>
            <a:r>
              <a:rPr lang="en-US" altLang="ko-KR" sz="1600" dirty="0">
                <a:latin typeface="+mn-ea"/>
              </a:rPr>
              <a:t>0/3, 1/3, 2/3, 3/3</a:t>
            </a:r>
            <a:r>
              <a:rPr lang="ko-KR" altLang="en-US" sz="1600" dirty="0">
                <a:latin typeface="+mn-ea"/>
              </a:rPr>
              <a:t>이 전부임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3920C5-D96C-7DF5-2DAD-81CE4959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69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8076</TotalTime>
  <Words>2672</Words>
  <Application>Microsoft Office PowerPoint</Application>
  <PresentationFormat>와이드스크린</PresentationFormat>
  <Paragraphs>318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D2Coding</vt:lpstr>
      <vt:lpstr>나눔스퀘어 네오 Regular</vt:lpstr>
      <vt:lpstr>Wingdings</vt:lpstr>
      <vt:lpstr>Cambria Math</vt:lpstr>
      <vt:lpstr>나눔스퀘어_ac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72</cp:revision>
  <dcterms:created xsi:type="dcterms:W3CDTF">2022-03-07T11:10:45Z</dcterms:created>
  <dcterms:modified xsi:type="dcterms:W3CDTF">2024-05-24T07:46:50Z</dcterms:modified>
</cp:coreProperties>
</file>